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32"/>
  </p:handoutMasterIdLst>
  <p:sldIdLst>
    <p:sldId id="256" r:id="rId3"/>
    <p:sldId id="737" r:id="rId5"/>
    <p:sldId id="756" r:id="rId6"/>
    <p:sldId id="814" r:id="rId7"/>
    <p:sldId id="815" r:id="rId8"/>
    <p:sldId id="816" r:id="rId9"/>
    <p:sldId id="1076" r:id="rId10"/>
    <p:sldId id="762" r:id="rId11"/>
    <p:sldId id="821" r:id="rId12"/>
    <p:sldId id="1077" r:id="rId13"/>
    <p:sldId id="764" r:id="rId14"/>
    <p:sldId id="819" r:id="rId15"/>
    <p:sldId id="820" r:id="rId16"/>
    <p:sldId id="822" r:id="rId17"/>
    <p:sldId id="767" r:id="rId18"/>
    <p:sldId id="768" r:id="rId19"/>
    <p:sldId id="769" r:id="rId20"/>
    <p:sldId id="770" r:id="rId21"/>
    <p:sldId id="1075" r:id="rId22"/>
    <p:sldId id="771" r:id="rId23"/>
    <p:sldId id="839" r:id="rId24"/>
    <p:sldId id="942" r:id="rId25"/>
    <p:sldId id="981" r:id="rId26"/>
    <p:sldId id="982" r:id="rId27"/>
    <p:sldId id="983" r:id="rId28"/>
    <p:sldId id="984" r:id="rId29"/>
    <p:sldId id="985" r:id="rId30"/>
    <p:sldId id="986" r:id="rId31"/>
    <p:sldId id="987" r:id="rId32"/>
    <p:sldId id="988" r:id="rId33"/>
    <p:sldId id="991" r:id="rId34"/>
    <p:sldId id="992" r:id="rId35"/>
    <p:sldId id="1048" r:id="rId36"/>
    <p:sldId id="1050" r:id="rId37"/>
    <p:sldId id="1051" r:id="rId38"/>
    <p:sldId id="1049" r:id="rId39"/>
    <p:sldId id="1056" r:id="rId40"/>
    <p:sldId id="1053" r:id="rId41"/>
    <p:sldId id="1057" r:id="rId42"/>
    <p:sldId id="1055" r:id="rId43"/>
    <p:sldId id="824" r:id="rId44"/>
    <p:sldId id="823" r:id="rId45"/>
    <p:sldId id="825" r:id="rId46"/>
    <p:sldId id="772" r:id="rId47"/>
    <p:sldId id="818" r:id="rId48"/>
    <p:sldId id="826" r:id="rId49"/>
    <p:sldId id="827" r:id="rId50"/>
    <p:sldId id="828" r:id="rId51"/>
    <p:sldId id="829" r:id="rId52"/>
    <p:sldId id="830" r:id="rId53"/>
    <p:sldId id="838" r:id="rId54"/>
    <p:sldId id="831" r:id="rId55"/>
    <p:sldId id="832" r:id="rId56"/>
    <p:sldId id="1058" r:id="rId57"/>
    <p:sldId id="1059" r:id="rId58"/>
    <p:sldId id="1060" r:id="rId59"/>
    <p:sldId id="1061" r:id="rId60"/>
    <p:sldId id="1062" r:id="rId61"/>
    <p:sldId id="1063" r:id="rId62"/>
    <p:sldId id="1064" r:id="rId63"/>
    <p:sldId id="1065" r:id="rId64"/>
    <p:sldId id="1066" r:id="rId65"/>
    <p:sldId id="1073" r:id="rId66"/>
    <p:sldId id="1067" r:id="rId67"/>
    <p:sldId id="1068" r:id="rId68"/>
    <p:sldId id="1079" r:id="rId69"/>
    <p:sldId id="759" r:id="rId70"/>
    <p:sldId id="773" r:id="rId71"/>
    <p:sldId id="1080" r:id="rId72"/>
    <p:sldId id="1078" r:id="rId73"/>
    <p:sldId id="774" r:id="rId74"/>
    <p:sldId id="1081" r:id="rId75"/>
    <p:sldId id="775" r:id="rId76"/>
    <p:sldId id="758" r:id="rId77"/>
    <p:sldId id="777" r:id="rId78"/>
    <p:sldId id="1074" r:id="rId79"/>
    <p:sldId id="778" r:id="rId80"/>
    <p:sldId id="779" r:id="rId81"/>
    <p:sldId id="791" r:id="rId82"/>
    <p:sldId id="780" r:id="rId83"/>
    <p:sldId id="781" r:id="rId84"/>
    <p:sldId id="760" r:id="rId85"/>
    <p:sldId id="1093" r:id="rId86"/>
    <p:sldId id="1094" r:id="rId87"/>
    <p:sldId id="1099" r:id="rId88"/>
    <p:sldId id="1095" r:id="rId89"/>
    <p:sldId id="1096" r:id="rId90"/>
    <p:sldId id="1097" r:id="rId91"/>
    <p:sldId id="1100" r:id="rId92"/>
    <p:sldId id="1106" r:id="rId93"/>
    <p:sldId id="1102" r:id="rId94"/>
    <p:sldId id="1103" r:id="rId95"/>
    <p:sldId id="1112" r:id="rId96"/>
    <p:sldId id="1101" r:id="rId97"/>
    <p:sldId id="1109" r:id="rId98"/>
    <p:sldId id="1110" r:id="rId99"/>
    <p:sldId id="1111" r:id="rId100"/>
    <p:sldId id="1117" r:id="rId101"/>
    <p:sldId id="1114" r:id="rId102"/>
    <p:sldId id="1115" r:id="rId103"/>
    <p:sldId id="1113" r:id="rId104"/>
    <p:sldId id="1082" r:id="rId105"/>
    <p:sldId id="793" r:id="rId106"/>
    <p:sldId id="1086" r:id="rId107"/>
    <p:sldId id="1088" r:id="rId108"/>
    <p:sldId id="1089" r:id="rId109"/>
    <p:sldId id="1090" r:id="rId110"/>
    <p:sldId id="1085" r:id="rId111"/>
    <p:sldId id="794" r:id="rId112"/>
    <p:sldId id="795" r:id="rId113"/>
    <p:sldId id="796" r:id="rId114"/>
    <p:sldId id="1091" r:id="rId115"/>
    <p:sldId id="797" r:id="rId116"/>
    <p:sldId id="798" r:id="rId117"/>
    <p:sldId id="799" r:id="rId118"/>
    <p:sldId id="1092" r:id="rId119"/>
    <p:sldId id="800" r:id="rId120"/>
    <p:sldId id="801" r:id="rId121"/>
    <p:sldId id="802" r:id="rId122"/>
    <p:sldId id="803" r:id="rId123"/>
    <p:sldId id="792" r:id="rId124"/>
    <p:sldId id="761" r:id="rId125"/>
    <p:sldId id="809" r:id="rId126"/>
    <p:sldId id="810" r:id="rId127"/>
    <p:sldId id="811" r:id="rId128"/>
    <p:sldId id="812" r:id="rId129"/>
    <p:sldId id="813" r:id="rId130"/>
    <p:sldId id="267" r:id="rId131"/>
  </p:sldIdLst>
  <p:sldSz cx="12192000" cy="6858000"/>
  <p:notesSz cx="6858000" cy="9144000"/>
  <p:embeddedFontLst>
    <p:embeddedFont>
      <p:font typeface="微软雅黑" panose="020B0503020204020204" pitchFamily="34" charset="-122"/>
      <p:regular r:id="rId136"/>
    </p:embeddedFont>
    <p:embeddedFont>
      <p:font typeface="Calibri" panose="020F0502020204030204"/>
      <p:regular r:id="rId137"/>
      <p:bold r:id="rId138"/>
      <p:italic r:id="rId139"/>
      <p:boldItalic r:id="rId140"/>
    </p:embeddedFont>
    <p:embeddedFont>
      <p:font typeface="Consolas" panose="020B0609020204030204" pitchFamily="49" charset="0"/>
      <p:regular r:id="rId141"/>
      <p:bold r:id="rId142"/>
      <p:italic r:id="rId143"/>
      <p:boldItalic r:id="rId144"/>
    </p:embeddedFont>
    <p:embeddedFont>
      <p:font typeface="等线" panose="02010600030101010101" charset="-122"/>
      <p:regular r:id="rId145"/>
    </p:embeddedFont>
    <p:embeddedFont>
      <p:font typeface="Consolas" panose="020B0609020204030204"/>
      <p:regular r:id="rId146"/>
      <p:bold r:id="rId147"/>
      <p:italic r:id="rId148"/>
      <p:boldItalic r:id="rId149"/>
    </p:embeddedFont>
    <p:embeddedFont>
      <p:font typeface="Arial Unicode MS" panose="020B0604020202020204" charset="-122"/>
      <p:regular r:id="rId150"/>
    </p:embeddedFont>
    <p:embeddedFont>
      <p:font typeface="汉仪君黑-45简" panose="020B0604020202020204" charset="-122"/>
      <p:regular r:id="rId151"/>
    </p:embeddedFont>
  </p:embeddedFontLst>
  <p:custDataLst>
    <p:tags r:id="rId1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2AFA"/>
    <a:srgbClr val="F92002"/>
    <a:srgbClr val="FE6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2" Type="http://schemas.openxmlformats.org/officeDocument/2006/relationships/tags" Target="tags/tag8.xml"/><Relationship Id="rId151" Type="http://schemas.openxmlformats.org/officeDocument/2006/relationships/font" Target="fonts/font16.fntdata"/><Relationship Id="rId150" Type="http://schemas.openxmlformats.org/officeDocument/2006/relationships/font" Target="fonts/font15.fntdata"/><Relationship Id="rId15" Type="http://schemas.openxmlformats.org/officeDocument/2006/relationships/slide" Target="slides/slide12.xml"/><Relationship Id="rId149" Type="http://schemas.openxmlformats.org/officeDocument/2006/relationships/font" Target="fonts/font14.fntdata"/><Relationship Id="rId148" Type="http://schemas.openxmlformats.org/officeDocument/2006/relationships/font" Target="fonts/font13.fntdata"/><Relationship Id="rId147" Type="http://schemas.openxmlformats.org/officeDocument/2006/relationships/font" Target="fonts/font12.fntdata"/><Relationship Id="rId146" Type="http://schemas.openxmlformats.org/officeDocument/2006/relationships/font" Target="fonts/font11.fntdata"/><Relationship Id="rId145" Type="http://schemas.openxmlformats.org/officeDocument/2006/relationships/font" Target="fonts/font10.fntdata"/><Relationship Id="rId144" Type="http://schemas.openxmlformats.org/officeDocument/2006/relationships/font" Target="fonts/font9.fntdata"/><Relationship Id="rId143" Type="http://schemas.openxmlformats.org/officeDocument/2006/relationships/font" Target="fonts/font8.fntdata"/><Relationship Id="rId142" Type="http://schemas.openxmlformats.org/officeDocument/2006/relationships/font" Target="fonts/font7.fntdata"/><Relationship Id="rId141" Type="http://schemas.openxmlformats.org/officeDocument/2006/relationships/font" Target="fonts/font6.fntdata"/><Relationship Id="rId140" Type="http://schemas.openxmlformats.org/officeDocument/2006/relationships/font" Target="fonts/font5.fntdata"/><Relationship Id="rId14" Type="http://schemas.openxmlformats.org/officeDocument/2006/relationships/slide" Target="slides/slide11.xml"/><Relationship Id="rId139" Type="http://schemas.openxmlformats.org/officeDocument/2006/relationships/font" Target="fonts/font4.fntdata"/><Relationship Id="rId138" Type="http://schemas.openxmlformats.org/officeDocument/2006/relationships/font" Target="fonts/font3.fntdata"/><Relationship Id="rId137" Type="http://schemas.openxmlformats.org/officeDocument/2006/relationships/font" Target="fonts/font2.fntdata"/><Relationship Id="rId136" Type="http://schemas.openxmlformats.org/officeDocument/2006/relationships/font" Target="fonts/font1.fntdata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DB2914"/>
              </a:buClr>
              <a:buFont typeface="Wingdings" panose="05000000000000000000" pitchFamily="2" charset="2"/>
              <a:buChar char="p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219200" indent="-609600">
              <a:buClr>
                <a:srgbClr val="FFC000"/>
              </a:buClr>
              <a:buFont typeface="Wingdings" panose="05000000000000000000" pitchFamily="2" charset="2"/>
              <a:buChar char="u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524000" indent="-304800">
              <a:buClr>
                <a:srgbClr val="1DB7E1"/>
              </a:buClr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 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5004AE-8384-4D73-BE7F-1499D02A0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D38463F-2D0E-4547-8536-5BEEA76E28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gitee.com/bearpi/bearpi-hm_micro_small/blob/master/applications/BearPi/BearPi-HM_Micro/docs/device-dev/%E7%BC%96%E5%86%99%E4%B8%80%E4%B8%AA%E7%82%B9%E4%BA%AELED%E7%81%AF%E7%A8%8B%E5%BA%8F.md" TargetMode="External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developer.huawei.com/consumer/cn/deveco-studio/" TargetMode="External"/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53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gitee.com/bearpi/bearpi-hm_micro_small/blob/master/applications/BearPi/BearPi-HM_Micro/docs/device-dev/%E5%A6%82%E4%BD%95%E7%83%A7%E5%BD%95%E5%9B%BA%E4%BB%B6%E5%B9%B6%E5%90%AF%E5%8A%A8.md" TargetMode="External"/><Relationship Id="rId3" Type="http://schemas.openxmlformats.org/officeDocument/2006/relationships/hyperlink" Target="https://gitee.com/bearpi/bearpi-hm_micro_small/blob/master/applications/BearPi/BearPi-HM_Micro/docs/device-dev/%E5%A6%82%E4%BD%95%E7%BC%96%E8%AF%91%E7%B3%BB%E7%BB%9F.md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gitee.com/bearpi/bearpi-hm_micro_small/blob/master/applications/BearPi/BearPi-HM_Micro/docs/device-dev/%E5%A6%82%E4%BD%95%E7%83%A7%E5%BD%95%E5%9B%BA%E4%BB%B6%E5%B9%B6%E5%90%AF%E5%8A%A8.md" TargetMode="External"/><Relationship Id="rId3" Type="http://schemas.openxmlformats.org/officeDocument/2006/relationships/hyperlink" Target="https://gitee.com/bearpi/bearpi-hm_micro_small/blob/master/applications/BearPi/BearPi-HM_Micro/docs/device-dev/%E5%A6%82%E4%BD%95%E7%BC%96%E8%AF%91%E7%B3%BB%E7%BB%9F.md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hyperlink" Target="https://gitee.com/bearpi/bearpi-hm_micro_small/blob/master/applications/BearPi/BearPi-HM_Micro/docs/device-dev/%E7%BC%96%E5%86%99%E4%B8%80%E4%B8%AA%E7%82%B9%E4%BA%AELED%E7%81%AF%E7%A8%8B%E5%BA%8F.m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wmf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0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wmf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wmf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0.wmf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36.jpe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hyperlink" Target="https://gitee.com/bearpi/bearpi-hm_micro_small/blob/master/applications/BearPi/BearPi-HM_Micro/docs/device-dev/%E9%80%9A%E8%BF%87JS%E5%BA%94%E7%94%A8%E6%8E%A7%E5%88%B6LED%E7%81%AF.md" TargetMode="External"/><Relationship Id="rId2" Type="http://schemas.openxmlformats.org/officeDocument/2006/relationships/image" Target="../media/image7.png"/><Relationship Id="rId1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ee.com/bearpi/bearpi-hm_micro_small/blob/master/applications/BearPi/BearPi-HM_Micro/docs/device-dev/%E7%BC%96%E5%86%99%E4%B8%80%E4%B8%AA%E7%82%B9%E4%BA%AELED%E7%81%AF%E7%A8%8B%E5%BA%8F.md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5169408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173285" y="5295139"/>
            <a:ext cx="8764975" cy="62452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lang="en-US" altLang="en-US" sz="100" dirty="0"/>
          </a:p>
          <a:p>
            <a:pPr rtl="0" eaLnBrk="0">
              <a:lnSpc>
                <a:spcPct val="99000"/>
              </a:lnSpc>
            </a:pPr>
            <a:r>
              <a:rPr lang="zh-CN" altLang="en-US" sz="3900" b="1" kern="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智能终端操作系统</a:t>
            </a:r>
            <a:r>
              <a:rPr lang="en-US" altLang="zh-CN" sz="3900" b="1" kern="0" spc="14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-OpenHarmony</a:t>
            </a:r>
            <a:endParaRPr lang="en-US" altLang="en-US" sz="3900" dirty="0"/>
          </a:p>
          <a:p>
            <a:pPr algn="l" rtl="0" eaLnBrk="0">
              <a:lnSpc>
                <a:spcPct val="142000"/>
              </a:lnSpc>
            </a:pPr>
            <a:endParaRPr lang="en-US" altLang="en-US" sz="1000" dirty="0"/>
          </a:p>
          <a:p>
            <a:pPr algn="l" rtl="0" eaLnBrk="0">
              <a:lnSpc>
                <a:spcPct val="142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endParaRPr lang="en-US" altLang="en-US" sz="1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9453449" y="5523848"/>
            <a:ext cx="1204595" cy="370205"/>
            <a:chOff x="8649" y="6105"/>
            <a:chExt cx="2526" cy="836"/>
          </a:xfrm>
        </p:grpSpPr>
        <p:pic>
          <p:nvPicPr>
            <p:cNvPr id="6" name="图片 5" descr="陈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9" y="6105"/>
              <a:ext cx="753" cy="782"/>
            </a:xfrm>
            <a:prstGeom prst="rect">
              <a:avLst/>
            </a:prstGeom>
          </p:spPr>
        </p:pic>
        <p:pic>
          <p:nvPicPr>
            <p:cNvPr id="7" name="图片 6" descr="杰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5" y="6205"/>
              <a:ext cx="800" cy="709"/>
            </a:xfrm>
            <a:prstGeom prst="rect">
              <a:avLst/>
            </a:prstGeom>
          </p:spPr>
        </p:pic>
        <p:pic>
          <p:nvPicPr>
            <p:cNvPr id="8" name="图片 7" descr="闻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1" y="6205"/>
              <a:ext cx="628" cy="737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9453449" y="6021477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华东师范大学软件工程学院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嵌入式软件与智能系统系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355" y="6045200"/>
            <a:ext cx="5721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第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章：以小见大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点亮</a:t>
            </a:r>
            <a:r>
              <a:rPr kumimoji="1" lang="en-US" altLang="zh-CN" sz="2400" dirty="0"/>
              <a:t>LED</a:t>
            </a:r>
            <a:endParaRPr kumimoji="1"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6124" r="48229"/>
          <a:stretch>
            <a:fillRect/>
          </a:stretch>
        </p:blipFill>
        <p:spPr>
          <a:xfrm>
            <a:off x="7505583" y="1645915"/>
            <a:ext cx="4546535" cy="1685723"/>
          </a:xfrm>
          <a:prstGeom prst="rect">
            <a:avLst/>
          </a:prstGeom>
        </p:spPr>
      </p:pic>
      <p:sp>
        <p:nvSpPr>
          <p:cNvPr id="42" name="rect"/>
          <p:cNvSpPr/>
          <p:nvPr/>
        </p:nvSpPr>
        <p:spPr>
          <a:xfrm>
            <a:off x="761" y="925195"/>
            <a:ext cx="6814184" cy="31750"/>
          </a:xfrm>
          <a:prstGeom prst="rect">
            <a:avLst/>
          </a:prstGeom>
          <a:solidFill>
            <a:srgbClr val="BF1A2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" name="textbox 44"/>
          <p:cNvSpPr/>
          <p:nvPr/>
        </p:nvSpPr>
        <p:spPr>
          <a:xfrm>
            <a:off x="313871" y="429695"/>
            <a:ext cx="8208009" cy="517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200" dirty="0"/>
          </a:p>
          <a:p>
            <a:pPr marL="456565" algn="l" rtl="0" eaLnBrk="0">
              <a:lnSpc>
                <a:spcPct val="88000"/>
              </a:lnSpc>
              <a:tabLst>
                <a:tab pos="781685" algn="l"/>
              </a:tabLst>
            </a:pPr>
            <a:r>
              <a:rPr lang="zh-CN" altLang="en-US" sz="3500" kern="0" spc="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en-US" altLang="zh-CN" sz="3500" b="1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lang="zh-CN" altLang="en-US" sz="3500" b="1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驱动实现</a:t>
            </a:r>
            <a:endParaRPr lang="zh-CN" altLang="en-US" sz="3500" dirty="0"/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615822" y="2341384"/>
            <a:ext cx="8593065" cy="29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40"/>
          <p:cNvSpPr/>
          <p:nvPr/>
        </p:nvSpPr>
        <p:spPr>
          <a:xfrm>
            <a:off x="575945" y="1824990"/>
            <a:ext cx="7401560" cy="56146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#include "hdf_device_desc.h" 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#include "hdf_log.h"         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#include "device_resource_if.h"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#include "osal_io.h"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#include "osal.h"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#include "osal_mem.h"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#include "gpio_if.h"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#define HDF_LOG_TAG led_driver // </a:t>
            </a:r>
            <a:r>
              <a:rPr lang="zh-CN" altLang="en-US" sz="1100" dirty="0"/>
              <a:t>打印日志所包含的标签，如果不定义则用默认定义的</a:t>
            </a:r>
            <a:r>
              <a:rPr lang="en-US" altLang="zh-CN" sz="1100" dirty="0"/>
              <a:t>HDF_TAG</a:t>
            </a:r>
            <a:r>
              <a:rPr lang="zh-CN" altLang="en-US" sz="1100" dirty="0"/>
              <a:t>标签</a:t>
            </a:r>
            <a:endParaRPr lang="zh-CN" altLang="en-US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#define LED_WRITE_READ 1       // </a:t>
            </a:r>
            <a:r>
              <a:rPr lang="zh-CN" altLang="en-US" sz="1100" dirty="0"/>
              <a:t>读写操作码</a:t>
            </a:r>
            <a:r>
              <a:rPr lang="en-US" altLang="zh-CN" sz="1100" dirty="0"/>
              <a:t>1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enum LedOps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LED_OFF,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LED_ON,  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LED_TOGGLE,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};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struct Stm32Mp1ILed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uint32_t gpioNum;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};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static struct Stm32Mp1ILed g_Stm32Mp1ILed;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uint8_t status = 0;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// Dispatch</a:t>
            </a:r>
            <a:r>
              <a:rPr lang="zh-CN" altLang="en-US" sz="1100" dirty="0"/>
              <a:t>是用来处理用户态发下来的消息</a:t>
            </a:r>
            <a:endParaRPr lang="zh-CN" altLang="en-US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int32_t LedDriverDispatch(struct HdfDeviceIoClient *client, int cmdCode, struct HdfSBuf *data, struct HdfSBuf *reply)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uint8_t contrl;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HDF_LOGE("Led driver dispatch");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if (client == NULL || client-&gt;device == NULL)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HDF_LOGE("Led driver device is NULL");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return HDF_ERR_INVALID_OBJECT;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switch (cmdCode)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/* </a:t>
            </a:r>
            <a:r>
              <a:rPr lang="zh-CN" altLang="en-US" sz="1100" dirty="0"/>
              <a:t>接收到用户态发来的</a:t>
            </a:r>
            <a:r>
              <a:rPr lang="en-US" altLang="zh-CN" sz="1100" dirty="0"/>
              <a:t>LED_WRITE_READ</a:t>
            </a:r>
            <a:r>
              <a:rPr lang="zh-CN" altLang="en-US" sz="1100" dirty="0"/>
              <a:t>命令</a:t>
            </a:r>
            <a:r>
              <a:rPr lang="en-US" altLang="zh-CN" sz="1100" dirty="0"/>
              <a:t> */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case LED_WRITE_READ: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/* </a:t>
            </a:r>
            <a:r>
              <a:rPr lang="zh-CN" altLang="en-US" sz="1100" dirty="0"/>
              <a:t>读取</a:t>
            </a:r>
            <a:r>
              <a:rPr lang="en-US" altLang="zh-CN" sz="1100" dirty="0"/>
              <a:t>data</a:t>
            </a:r>
            <a:r>
              <a:rPr lang="zh-CN" altLang="en-US" sz="1100" dirty="0"/>
              <a:t>里的数据，赋值给</a:t>
            </a:r>
            <a:r>
              <a:rPr lang="en-US" altLang="zh-CN" sz="1100" dirty="0"/>
              <a:t>contrl */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HdfSbufReadUint8(data,&amp;contrl);                  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switch (contrl)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/* </a:t>
            </a:r>
            <a:r>
              <a:rPr lang="zh-CN" altLang="en-US" sz="1100" dirty="0"/>
              <a:t>开灯</a:t>
            </a:r>
            <a:r>
              <a:rPr lang="en-US" altLang="zh-CN" sz="1100" dirty="0"/>
              <a:t> */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case LED_ON:                                            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GpioWrite(g_Stm32Mp1ILed.gpioNum, GPIO_VAL_LOW);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status = 1;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break;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/* </a:t>
            </a:r>
            <a:r>
              <a:rPr lang="zh-CN" altLang="en-US" sz="1100" dirty="0"/>
              <a:t>关灯</a:t>
            </a:r>
            <a:r>
              <a:rPr lang="en-US" altLang="zh-CN" sz="1100" dirty="0"/>
              <a:t> */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case LED_OFF:                                           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GpioWrite(g_Stm32Mp1ILed.gpioNum, GPIO_VAL_HIGH);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status = 0;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break;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/* </a:t>
            </a:r>
            <a:r>
              <a:rPr lang="zh-CN" altLang="en-US" sz="1100" dirty="0"/>
              <a:t>状态翻转</a:t>
            </a:r>
            <a:r>
              <a:rPr lang="en-US" altLang="zh-CN" sz="1100" dirty="0"/>
              <a:t> */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case LED_TOGGLE: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if(status == 0)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    GpioWrite(g_Stm32Mp1ILed.gpioNum, GPIO_VAL_LOW);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    status = 1;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else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    GpioWrite(g_Stm32Mp1ILed.gpioNum, GPIO_VAL_HIGH);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    status = 0;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}                                        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break;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default: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break;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/* </a:t>
            </a:r>
            <a:r>
              <a:rPr lang="zh-CN" altLang="en-US" sz="1100" dirty="0"/>
              <a:t>把</a:t>
            </a:r>
            <a:r>
              <a:rPr lang="en-US" altLang="zh-CN" sz="1100" dirty="0"/>
              <a:t>LED</a:t>
            </a:r>
            <a:r>
              <a:rPr lang="zh-CN" altLang="en-US" sz="1100" dirty="0"/>
              <a:t>的状态值写入</a:t>
            </a:r>
            <a:r>
              <a:rPr lang="en-US" altLang="zh-CN" sz="1100" dirty="0"/>
              <a:t>reply, </a:t>
            </a:r>
            <a:r>
              <a:rPr lang="zh-CN" altLang="en-US" sz="1100" dirty="0"/>
              <a:t>可被带至用户程序</a:t>
            </a:r>
            <a:r>
              <a:rPr lang="en-US" altLang="zh-CN" sz="1100" dirty="0"/>
              <a:t> */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if (!HdfSbufWriteInt32(reply, status))                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HDF_LOGE("replay is fail");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    return HDF_FAILURE;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break;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default: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break;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return HDF_SUCCESS;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// </a:t>
            </a:r>
            <a:r>
              <a:rPr lang="zh-CN" altLang="en-US" sz="1100" dirty="0"/>
              <a:t>读取驱动私有配置</a:t>
            </a:r>
            <a:endParaRPr lang="zh-CN" altLang="en-US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static int32_t Stm32LedReadDrs(struct Stm32Mp1ILed *led, const struct DeviceResourceNode *node)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int32_t ret;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struct DeviceResourceIface *drsOps = NULL;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drsOps = DeviceResourceGetIfaceInstance(HDF_CONFIG_SOURCE);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if (drsOps == NULL || drsOps-&gt;GetUint32 == NULL)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HDF_LOGE("%s: invalid drs ops!", __func__);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return HDF_FAILURE;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/* </a:t>
            </a:r>
            <a:r>
              <a:rPr lang="zh-CN" altLang="en-US" sz="1100" dirty="0"/>
              <a:t>读取</a:t>
            </a:r>
            <a:r>
              <a:rPr lang="en-US" altLang="zh-CN" sz="1100" dirty="0"/>
              <a:t>led.hcs</a:t>
            </a:r>
            <a:r>
              <a:rPr lang="zh-CN" altLang="en-US" sz="1100" dirty="0"/>
              <a:t>里面</a:t>
            </a:r>
            <a:r>
              <a:rPr lang="en-US" altLang="zh-CN" sz="1100" dirty="0"/>
              <a:t>led_gpio_num</a:t>
            </a:r>
            <a:r>
              <a:rPr lang="zh-CN" altLang="en-US" sz="1100" dirty="0"/>
              <a:t>的值</a:t>
            </a:r>
            <a:r>
              <a:rPr lang="en-US" altLang="zh-CN" sz="1100" dirty="0"/>
              <a:t> */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ret = drsOps-&gt;GetUint32(node, "led_gpio_num", &amp;led-&gt;gpioNum, 0); 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if (ret != HDF_SUCCESS)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HDF_LOGE("%s: read led gpio num fail!", __func__);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return ret;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return HDF_SUCCESS;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//</a:t>
            </a:r>
            <a:r>
              <a:rPr lang="zh-CN" altLang="en-US" sz="1100" dirty="0"/>
              <a:t>驱动对外提供的服务能力，将相关的服务接口绑定到</a:t>
            </a:r>
            <a:r>
              <a:rPr lang="en-US" altLang="zh-CN" sz="1100" dirty="0"/>
              <a:t>HDF</a:t>
            </a:r>
            <a:r>
              <a:rPr lang="zh-CN" altLang="en-US" sz="1100" dirty="0"/>
              <a:t>框架</a:t>
            </a:r>
            <a:endParaRPr lang="zh-CN" altLang="en-US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int32_t HdfLedDriverBind(struct HdfDeviceObject *deviceObject)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if (deviceObject == NULL)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HDF_LOGE("Led driver bind failed!");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return HDF_ERR_INVALID_OBJECT;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static struct IDeviceIoService ledDriver =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.Dispatch = LedDriverDispatch,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deviceObject-&gt;service = (struct IDeviceIoService *)(&amp;ledDriver);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HDF_LOGD("Led driver bind success");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return HDF_SUCCESS;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// </a:t>
            </a:r>
            <a:r>
              <a:rPr lang="zh-CN" altLang="en-US" sz="1100" dirty="0"/>
              <a:t>驱动自身业务初始的接口</a:t>
            </a:r>
            <a:endParaRPr lang="zh-CN" altLang="en-US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int32_t HdfLedDriverInit(struct HdfDeviceObject *device)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struct Stm32Mp1ILed *led = &amp;g_Stm32Mp1ILed;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int32_t ret;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if (device == NULL || device-&gt;property == NULL)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HDF_LOGE("%s: device or property NULL!", __func__);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return HDF_ERR_INVALID_OBJECT;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/* </a:t>
            </a:r>
            <a:r>
              <a:rPr lang="zh-CN" altLang="en-US" sz="1100" dirty="0"/>
              <a:t>读取</a:t>
            </a:r>
            <a:r>
              <a:rPr lang="en-US" altLang="zh-CN" sz="1100" dirty="0"/>
              <a:t>hcs</a:t>
            </a:r>
            <a:r>
              <a:rPr lang="zh-CN" altLang="en-US" sz="1100" dirty="0"/>
              <a:t>私有属性值</a:t>
            </a:r>
            <a:r>
              <a:rPr lang="en-US" altLang="zh-CN" sz="1100" dirty="0"/>
              <a:t> */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ret = Stm32LedReadDrs(led, device-&gt;property);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if (ret != HDF_SUCCESS)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HDF_LOGE("%s: get led device resource fail:%d", __func__, ret);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return ret;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/* </a:t>
            </a:r>
            <a:r>
              <a:rPr lang="zh-CN" altLang="en-US" sz="1100" dirty="0"/>
              <a:t>将</a:t>
            </a:r>
            <a:r>
              <a:rPr lang="en-US" altLang="zh-CN" sz="1100" dirty="0"/>
              <a:t>GPIO</a:t>
            </a:r>
            <a:r>
              <a:rPr lang="zh-CN" altLang="en-US" sz="1100" dirty="0"/>
              <a:t>管脚配置为输出</a:t>
            </a:r>
            <a:r>
              <a:rPr lang="en-US" altLang="zh-CN" sz="1100" dirty="0"/>
              <a:t> */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ret = GpioSetDir(led-&gt;gpioNum, GPIO_DIR_OUT);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if (ret != 0)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HDF_LOGE("GpioSerDir: failed, ret %d\n", ret);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return ret;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HDF_LOGD("Led driver Init success");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return HDF_SUCCESS;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// </a:t>
            </a:r>
            <a:r>
              <a:rPr lang="zh-CN" altLang="en-US" sz="1100" dirty="0"/>
              <a:t>驱动资源释放的接口</a:t>
            </a:r>
            <a:endParaRPr lang="zh-CN" altLang="en-US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void HdfLedDriverRelease(struct HdfDeviceObject *deviceObject)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if (deviceObject == NULL)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HDF_LOGE("Led driver release failed!");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    return;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HDF_LOGD("Led driver release success");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return;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}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// </a:t>
            </a:r>
            <a:r>
              <a:rPr lang="zh-CN" altLang="en-US" sz="1100" dirty="0"/>
              <a:t>定义驱动入口的对象，必须为</a:t>
            </a:r>
            <a:r>
              <a:rPr lang="en-US" altLang="zh-CN" sz="1100" dirty="0"/>
              <a:t>HdfDriverEntry</a:t>
            </a:r>
            <a:r>
              <a:rPr lang="zh-CN" altLang="en-US" sz="1100" dirty="0"/>
              <a:t>（在</a:t>
            </a:r>
            <a:r>
              <a:rPr lang="en-US" altLang="zh-CN" sz="1100" dirty="0"/>
              <a:t>hdf_device_desc.h</a:t>
            </a:r>
            <a:r>
              <a:rPr lang="zh-CN" altLang="en-US" sz="1100" dirty="0"/>
              <a:t>中定义）类型的全局变量</a:t>
            </a:r>
            <a:endParaRPr lang="zh-CN" altLang="en-US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struct HdfDriverEntry g_ledDriverEntry = {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.moduleVersion = 1,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.moduleName = "HDF_LED",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.Bind = HdfLedDriverBind,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.Init = HdfLedDriverInit,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    .Release = HdfLedDriverRelease,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};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// </a:t>
            </a:r>
            <a:r>
              <a:rPr lang="zh-CN" altLang="en-US" sz="1100" dirty="0"/>
              <a:t>调用</a:t>
            </a:r>
            <a:r>
              <a:rPr lang="en-US" altLang="zh-CN" sz="1100" dirty="0"/>
              <a:t>HDF_INIT</a:t>
            </a:r>
            <a:r>
              <a:rPr lang="zh-CN" altLang="en-US" sz="1100" dirty="0"/>
              <a:t>将驱动入口注册到</a:t>
            </a:r>
            <a:r>
              <a:rPr lang="en-US" altLang="zh-CN" sz="1100" dirty="0"/>
              <a:t>HDF</a:t>
            </a:r>
            <a:r>
              <a:rPr lang="zh-CN" altLang="en-US" sz="1100" dirty="0"/>
              <a:t>框架中</a:t>
            </a:r>
            <a:endParaRPr lang="zh-CN" altLang="en-US" sz="1100" dirty="0"/>
          </a:p>
          <a:p>
            <a:pPr algn="l" rtl="0" eaLnBrk="0">
              <a:lnSpc>
                <a:spcPct val="80000"/>
              </a:lnSpc>
            </a:pPr>
            <a:r>
              <a:rPr lang="en-US" altLang="zh-CN" sz="1100" dirty="0"/>
              <a:t>HDF_INIT(g_ledDriverEntry);</a:t>
            </a: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zh-CN" sz="1100" dirty="0"/>
          </a:p>
          <a:p>
            <a:pPr algn="l" rtl="0" eaLnBrk="0">
              <a:lnSpc>
                <a:spcPct val="80000"/>
              </a:lnSpc>
            </a:pPr>
            <a:endParaRPr lang="en-US" altLang="en-US" sz="1100" dirty="0"/>
          </a:p>
        </p:txBody>
      </p:sp>
      <p:sp>
        <p:nvSpPr>
          <p:cNvPr id="5" name="文本框 4"/>
          <p:cNvSpPr txBox="1"/>
          <p:nvPr/>
        </p:nvSpPr>
        <p:spPr>
          <a:xfrm>
            <a:off x="770890" y="1143635"/>
            <a:ext cx="6750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led.c  </a:t>
            </a:r>
            <a:r>
              <a:rPr lang="zh-CN" altLang="en-US" dirty="0">
                <a:sym typeface="+mn-ea"/>
              </a:rPr>
              <a:t>完整代码（方便复制使用），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highlight>
                  <a:srgbClr val="FFFF00"/>
                </a:highlight>
                <a:sym typeface="+mn-ea"/>
              </a:rPr>
              <a:t>代码分析见后面</a:t>
            </a:r>
            <a:r>
              <a:rPr lang="zh-CN" altLang="en-US" dirty="0">
                <a:sym typeface="+mn-ea"/>
              </a:rPr>
              <a:t>。</a:t>
            </a:r>
            <a:endParaRPr lang="en-US" altLang="zh-CN" u="sng" kern="0" spc="-20" dirty="0">
              <a:solidFill>
                <a:srgbClr val="0563C1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46060" y="1135380"/>
            <a:ext cx="4272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源码来自网页：</a:t>
            </a:r>
            <a:r>
              <a:rPr lang="zh-CN" altLang="en-US" u="sng" kern="0" spc="-1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  <a:hlinkClick r:id="rId4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编写一个点亮</a:t>
            </a:r>
            <a:r>
              <a:rPr lang="en-US" altLang="zh-CN" u="sng" kern="0" spc="-10" dirty="0">
                <a:solidFill>
                  <a:srgbClr val="0563C1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  <a:hlinkClick r:id="rId4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LED</a:t>
            </a:r>
            <a:r>
              <a:rPr lang="zh-CN" altLang="en-US" u="sng" kern="0" spc="-1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  <a:hlinkClick r:id="rId4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灯程</a:t>
            </a:r>
            <a:r>
              <a:rPr lang="zh-CN" altLang="en-US" u="sng" kern="0" spc="-2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  <a:hlinkClick r:id="rId4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序</a:t>
            </a:r>
            <a:r>
              <a:rPr lang="zh-CN" altLang="en-US" u="sng" kern="0" spc="-2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</a:t>
            </a:r>
            <a:endParaRPr lang="zh-CN" altLang="en-US" u="sng" kern="0" spc="-20" dirty="0">
              <a:solidFill>
                <a:srgbClr val="0563C1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2398" y="2556587"/>
            <a:ext cx="11899902" cy="41164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buNone/>
            </a:pP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JSIValue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AppModule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::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ToggleLed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(const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JSIValue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thisVal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, const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JSIValue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*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args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, uint8_t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argsNum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)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{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……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6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    int32_t </a:t>
            </a:r>
            <a:r>
              <a:rPr lang="en-US" altLang="zh-CN" sz="1600" kern="12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replyData</a:t>
            </a:r>
            <a:r>
              <a:rPr lang="en-US" altLang="zh-CN" sz="16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 = 0;</a:t>
            </a:r>
            <a:endParaRPr lang="en-US" altLang="zh-CN" sz="1600" kern="1200" dirty="0">
              <a:solidFill>
                <a:srgbClr val="000000"/>
              </a:solidFill>
              <a:effectLst/>
              <a:highlight>
                <a:srgbClr val="00FF00"/>
              </a:highlight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endParaRPr lang="en-US" altLang="zh-CN" sz="16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6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    if (</a:t>
            </a:r>
            <a:r>
              <a:rPr lang="en-US" altLang="zh-CN" sz="1600" kern="12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GpioWriteRead</a:t>
            </a:r>
            <a:r>
              <a:rPr lang="en-US" altLang="zh-CN" sz="16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(serv, num, &amp;</a:t>
            </a:r>
            <a:r>
              <a:rPr lang="en-US" altLang="zh-CN" sz="1600" kern="12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replyData</a:t>
            </a:r>
            <a:r>
              <a:rPr lang="en-US" altLang="zh-CN" sz="16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))</a:t>
            </a:r>
            <a:endParaRPr lang="en-US" altLang="zh-CN" sz="1600" kern="1200" dirty="0">
              <a:solidFill>
                <a:srgbClr val="000000"/>
              </a:solidFill>
              <a:effectLst/>
              <a:highlight>
                <a:srgbClr val="00FF00"/>
              </a:highlight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{</a:t>
            </a:r>
            <a:endParaRPr lang="en-US" altLang="zh-CN" sz="16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    ……    </a:t>
            </a:r>
            <a:endParaRPr lang="en-US" altLang="zh-CN" sz="16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}</a:t>
            </a:r>
            <a:endParaRPr lang="en-US" altLang="zh-CN" sz="16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endParaRPr lang="en-US" altLang="zh-CN" sz="16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 ……</a:t>
            </a:r>
            <a:endParaRPr lang="en-US" altLang="zh-CN" sz="16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endParaRPr lang="en-US" altLang="zh-CN" sz="16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6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    JSI::</a:t>
            </a:r>
            <a:r>
              <a:rPr lang="en-US" altLang="zh-CN" sz="1600" kern="12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SetNumberProperty</a:t>
            </a:r>
            <a:r>
              <a:rPr lang="en-US" altLang="zh-CN" sz="16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(result, "</a:t>
            </a:r>
            <a:r>
              <a:rPr lang="en-US" altLang="zh-CN" sz="1600" kern="1200" dirty="0" err="1">
                <a:solidFill>
                  <a:srgbClr val="FF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led_status</a:t>
            </a:r>
            <a:r>
              <a:rPr lang="en-US" altLang="zh-CN" sz="16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", </a:t>
            </a:r>
            <a:r>
              <a:rPr lang="en-US" altLang="zh-CN" sz="1600" kern="12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replyData</a:t>
            </a:r>
            <a:r>
              <a:rPr lang="en-US" altLang="zh-CN" sz="16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);</a:t>
            </a:r>
            <a:endParaRPr lang="en-US" altLang="zh-CN" sz="1600" kern="1200" dirty="0">
              <a:solidFill>
                <a:srgbClr val="000000"/>
              </a:solidFill>
              <a:effectLst/>
              <a:highlight>
                <a:srgbClr val="00FF00"/>
              </a:highlight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endParaRPr lang="en-US" altLang="zh-CN" sz="16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600" dirty="0">
                <a:solidFill>
                  <a:srgbClr val="000000"/>
                </a:solidFill>
                <a:ea typeface="+mn-lt"/>
              </a:rPr>
              <a:t>     ……</a:t>
            </a:r>
            <a:endParaRPr lang="en-US" altLang="zh-CN" sz="16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763" y="1082934"/>
            <a:ext cx="1139267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现在，我们回溯到了调用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GpioWriteRead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的地方，</a:t>
            </a:r>
            <a:r>
              <a:rPr lang="zh-CN" altLang="en-US" sz="2000" dirty="0">
                <a:solidFill>
                  <a:srgbClr val="000000"/>
                </a:solidFill>
                <a:ea typeface="+mn-lt"/>
              </a:rPr>
              <a:t>熟悉的</a:t>
            </a:r>
            <a:r>
              <a:rPr lang="en-US" altLang="zh-CN" sz="20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ToggleLed</a:t>
            </a:r>
            <a:r>
              <a:rPr lang="zh-CN" altLang="en-US" sz="2000" dirty="0">
                <a:solidFill>
                  <a:srgbClr val="000000"/>
                </a:solidFill>
                <a:ea typeface="+mn-lt"/>
              </a:rPr>
              <a:t>函数。</a:t>
            </a:r>
            <a:endParaRPr lang="en-US" altLang="zh-CN" sz="2000" dirty="0">
              <a:solidFill>
                <a:srgbClr val="000000"/>
              </a:solidFill>
              <a:ea typeface="+mn-lt"/>
            </a:endParaRPr>
          </a:p>
          <a:p>
            <a:r>
              <a:rPr lang="en-US" altLang="zh-CN" sz="2000" dirty="0" err="1">
                <a:solidFill>
                  <a:srgbClr val="FF0000"/>
                </a:solidFill>
              </a:rPr>
              <a:t>val</a:t>
            </a:r>
            <a:r>
              <a:rPr lang="zh-CN" altLang="en-US" sz="2000" dirty="0"/>
              <a:t>即是传入的参数</a:t>
            </a:r>
            <a:r>
              <a:rPr lang="en-US" altLang="zh-CN" sz="2000" dirty="0" err="1">
                <a:solidFill>
                  <a:srgbClr val="FF0000"/>
                </a:solidFill>
              </a:rPr>
              <a:t>replyData</a:t>
            </a:r>
            <a:r>
              <a:rPr lang="zh-CN" altLang="en-US" sz="2000" dirty="0"/>
              <a:t>，它现在是</a:t>
            </a:r>
            <a:r>
              <a:rPr lang="en-US" altLang="zh-CN" sz="2000" dirty="0"/>
              <a:t>led</a:t>
            </a:r>
            <a:r>
              <a:rPr lang="zh-CN" altLang="en-US" sz="2000" dirty="0"/>
              <a:t>状态的记录者。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接着调用</a:t>
            </a:r>
            <a:r>
              <a:rPr lang="en-US" altLang="zh-CN" sz="2000" kern="1200" dirty="0" err="1">
                <a:solidFill>
                  <a:srgbClr val="FF0000"/>
                </a:solidFill>
                <a:effectLst/>
                <a:latin typeface="+mn-lt"/>
                <a:ea typeface="+mn-lt"/>
                <a:cs typeface="+mn-cs"/>
              </a:rPr>
              <a:t>SetNumberProperty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，向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hap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端发送了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led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的状态值</a:t>
            </a:r>
            <a:r>
              <a:rPr lang="zh-CN" altLang="en-US" sz="2000" dirty="0">
                <a:solidFill>
                  <a:srgbClr val="000000"/>
                </a:solidFill>
                <a:ea typeface="+mn-lt"/>
              </a:rPr>
              <a:t>。</a:t>
            </a:r>
            <a:endParaRPr lang="en-US" altLang="zh-CN" sz="2000" dirty="0"/>
          </a:p>
        </p:txBody>
      </p:sp>
      <p:sp>
        <p:nvSpPr>
          <p:cNvPr id="6" name="矩形 5"/>
          <p:cNvSpPr/>
          <p:nvPr/>
        </p:nvSpPr>
        <p:spPr>
          <a:xfrm>
            <a:off x="7827455" y="1548609"/>
            <a:ext cx="4364545" cy="46587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open(e){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let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that =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b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app.ledcontrol({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    code:led.open,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    success(res){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        that.statu = res.led_status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    },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    fail(res,code){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    },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    complete(){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    })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ea typeface="JetBrains Mono"/>
              </a:rPr>
              <a:t>    },</a:t>
            </a:r>
            <a:endParaRPr lang="zh-CN" altLang="en-US" dirty="0">
              <a:solidFill>
                <a:schemeClr val="bg1"/>
              </a:solidFill>
            </a:endParaRPr>
          </a:p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788229" y="3265714"/>
            <a:ext cx="7016620" cy="24166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7640" y="1118870"/>
            <a:ext cx="4106545" cy="4246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let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b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ledcontrol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success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led_status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fail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complete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63886" y="1252849"/>
            <a:ext cx="66122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从头至尾，又从尾至头，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hap&lt; --- &gt;JS</a:t>
            </a:r>
            <a:r>
              <a:rPr lang="zh-CN" altLang="en-US" b="1" dirty="0">
                <a:solidFill>
                  <a:srgbClr val="FF0000"/>
                </a:solidFill>
              </a:rPr>
              <a:t>业务</a:t>
            </a:r>
            <a:r>
              <a:rPr lang="en-US" altLang="zh-CN" b="1" dirty="0">
                <a:solidFill>
                  <a:srgbClr val="FF0000"/>
                </a:solidFill>
              </a:rPr>
              <a:t>&lt; --- &gt; </a:t>
            </a:r>
            <a:r>
              <a:rPr lang="zh-CN" altLang="en-US" b="1" dirty="0">
                <a:solidFill>
                  <a:srgbClr val="FF0000"/>
                </a:solidFill>
              </a:rPr>
              <a:t>驱动 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这一条沟通链，算是“走”了两遍，好像也没那么复杂。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相信大家一定没有绕晕，甚至可能没有</a:t>
            </a:r>
            <a:r>
              <a:rPr lang="zh-CN" altLang="en-US" sz="2400" dirty="0"/>
              <a:t>过瘾</a:t>
            </a:r>
            <a:r>
              <a:rPr lang="zh-CN" altLang="en-US" dirty="0"/>
              <a:t>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事实上</a:t>
            </a:r>
            <a:r>
              <a:rPr lang="zh-CN" altLang="en-US" dirty="0"/>
              <a:t>，后续的学习我们可以只关注这个调用链的两端，即</a:t>
            </a:r>
            <a:r>
              <a:rPr lang="en-US" altLang="zh-CN" dirty="0"/>
              <a:t>HAP</a:t>
            </a:r>
            <a:r>
              <a:rPr lang="zh-CN" altLang="en-US" dirty="0"/>
              <a:t>和驱动，中间的业务代码，也就是用来注册</a:t>
            </a:r>
            <a:r>
              <a:rPr lang="en-US" altLang="zh-CN" dirty="0"/>
              <a:t>JS API</a:t>
            </a:r>
            <a:r>
              <a:rPr lang="zh-CN" altLang="en-US" dirty="0"/>
              <a:t>的部分，更像是一个中间商。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56179" y="5405096"/>
            <a:ext cx="6612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光看没有意思，接下来我们自己动手写一个简单的</a:t>
            </a:r>
            <a:r>
              <a:rPr lang="en-US" altLang="zh-CN" sz="2000" dirty="0"/>
              <a:t>hap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/>
          <p:nvPr/>
        </p:nvSpPr>
        <p:spPr>
          <a:xfrm>
            <a:off x="803705" y="1409172"/>
            <a:ext cx="5106034" cy="1607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indent="0" algn="l" rtl="0" eaLnBrk="0" fontAlgn="auto">
              <a:lnSpc>
                <a:spcPct val="150000"/>
              </a:lnSpc>
            </a:pPr>
            <a:endParaRPr lang="en-US" altLang="en-US" sz="100" dirty="0"/>
          </a:p>
          <a:p>
            <a:pPr marL="12700" eaLnBrk="0">
              <a:lnSpc>
                <a:spcPct val="150000"/>
              </a:lnSpc>
            </a:pPr>
            <a:r>
              <a:rPr lang="en-US" altLang="zh-CN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•  </a:t>
            </a:r>
            <a:r>
              <a:rPr lang="zh-CN" altLang="en-US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安装开发工具</a:t>
            </a:r>
            <a:endParaRPr lang="en-US" sz="2100" kern="0" spc="8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•  </a:t>
            </a:r>
            <a:r>
              <a:rPr sz="2100" kern="0" spc="80" dirty="0" err="1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创建项目</a:t>
            </a:r>
            <a:endParaRPr sz="2100" kern="0" spc="8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•  编写代码</a:t>
            </a:r>
            <a:endParaRPr sz="2100" kern="0" spc="8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algn="l" rtl="0" eaLnBrk="0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•  将代码编译成hap包</a:t>
            </a:r>
            <a:endParaRPr sz="2100" kern="0" spc="8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-12065" y="440055"/>
            <a:ext cx="7746365" cy="537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  <a:buClrTx/>
              <a:buSzTx/>
              <a:buFontTx/>
              <a:tabLst>
                <a:tab pos="380365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19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u="sng" kern="0" spc="2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r>
              <a:rPr lang="en-US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hello_world hap应用程序编写</a:t>
            </a:r>
            <a:endParaRPr sz="3200" u="sng" kern="0" spc="-240" dirty="0">
              <a:solidFill>
                <a:srgbClr val="C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68808" y="452627"/>
            <a:ext cx="434340" cy="40538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安装开发工具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854" y="1303896"/>
            <a:ext cx="111052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262626"/>
                </a:solidFill>
                <a:effectLst/>
              </a:rPr>
              <a:t>之前在</a:t>
            </a:r>
            <a:r>
              <a:rPr lang="en-US" altLang="zh-CN" sz="1600" b="1" dirty="0">
                <a:solidFill>
                  <a:srgbClr val="262626"/>
                </a:solidFill>
                <a:effectLst/>
              </a:rPr>
              <a:t>VS CODE</a:t>
            </a:r>
            <a:r>
              <a:rPr lang="zh-CN" altLang="en-US" sz="1600" b="1" dirty="0">
                <a:solidFill>
                  <a:srgbClr val="262626"/>
                </a:solidFill>
                <a:effectLst/>
              </a:rPr>
              <a:t>上，是驱动端和设备的开发，而前端开发我们使用的是华为官方提供的</a:t>
            </a:r>
            <a:r>
              <a:rPr lang="en-US" altLang="zh-CN" sz="1600" b="1" dirty="0" err="1">
                <a:solidFill>
                  <a:srgbClr val="262626"/>
                </a:solidFill>
                <a:effectLst/>
              </a:rPr>
              <a:t>DevEco</a:t>
            </a:r>
            <a:r>
              <a:rPr lang="zh-CN" altLang="en-US" sz="1600" b="1" dirty="0">
                <a:solidFill>
                  <a:srgbClr val="262626"/>
                </a:solidFill>
                <a:effectLst/>
              </a:rPr>
              <a:t>，其在基本的开发方式上和我们常用的</a:t>
            </a:r>
            <a:r>
              <a:rPr lang="en-US" altLang="zh-CN" sz="1600" b="1" dirty="0">
                <a:solidFill>
                  <a:srgbClr val="262626"/>
                </a:solidFill>
                <a:effectLst/>
              </a:rPr>
              <a:t>web</a:t>
            </a:r>
            <a:r>
              <a:rPr lang="zh-CN" altLang="en-US" sz="1600" b="1" dirty="0">
                <a:solidFill>
                  <a:srgbClr val="262626"/>
                </a:solidFill>
                <a:effectLst/>
              </a:rPr>
              <a:t>、小程序、</a:t>
            </a:r>
            <a:r>
              <a:rPr lang="en-US" altLang="zh-CN" sz="1600" b="1" dirty="0">
                <a:solidFill>
                  <a:srgbClr val="262626"/>
                </a:solidFill>
                <a:effectLst/>
              </a:rPr>
              <a:t>app</a:t>
            </a:r>
            <a:r>
              <a:rPr lang="zh-CN" altLang="en-US" sz="1600" b="1" dirty="0">
                <a:solidFill>
                  <a:srgbClr val="262626"/>
                </a:solidFill>
                <a:effectLst/>
              </a:rPr>
              <a:t>类似，仅有一些细节上的区别</a:t>
            </a:r>
            <a:r>
              <a:rPr lang="zh-CN" altLang="en-US" sz="1600" b="1" dirty="0">
                <a:solidFill>
                  <a:srgbClr val="262626"/>
                </a:solidFill>
              </a:rPr>
              <a:t>。</a:t>
            </a:r>
            <a:endParaRPr lang="en-US" altLang="zh-CN" sz="1600" b="1" dirty="0">
              <a:solidFill>
                <a:srgbClr val="262626"/>
              </a:solidFill>
            </a:endParaRPr>
          </a:p>
          <a:p>
            <a:endParaRPr lang="en-US" altLang="zh-CN" sz="1600" b="1" dirty="0">
              <a:solidFill>
                <a:srgbClr val="262626"/>
              </a:solidFill>
            </a:endParaRPr>
          </a:p>
          <a:p>
            <a:r>
              <a:rPr lang="zh-CN" altLang="en-US" sz="1600" b="1" dirty="0"/>
              <a:t>如果对前端开发不是很熟悉，</a:t>
            </a:r>
            <a:r>
              <a:rPr lang="zh-CN" altLang="en-US" sz="1600" b="1" dirty="0">
                <a:solidFill>
                  <a:srgbClr val="FF0000"/>
                </a:solidFill>
              </a:rPr>
              <a:t>那么恭喜你</a:t>
            </a:r>
            <a:r>
              <a:rPr lang="zh-CN" altLang="en-US" sz="1600" b="1" dirty="0"/>
              <a:t>，选这门课又可以学习到更多的新知识。</a:t>
            </a:r>
            <a:r>
              <a:rPr lang="zh-CN" altLang="en-US" sz="1200" dirty="0"/>
              <a:t>以后简历有的写啦（</a:t>
            </a:r>
            <a:r>
              <a:rPr lang="en-US" altLang="zh-CN" sz="1200" dirty="0" err="1"/>
              <a:t>bushi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2000" dirty="0"/>
              <a:t>安装包在网盘上，提取码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itos</a:t>
            </a:r>
            <a:endParaRPr lang="en-US" altLang="zh-CN" sz="2000" dirty="0"/>
          </a:p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https://pan.baidu.com/s/14mAY1o9j1WQ000orsVNxiQ?pwd=itos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3592845"/>
            <a:ext cx="4926563" cy="30791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38801" y="5132396"/>
            <a:ext cx="655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hlinkClick r:id="rId4"/>
              </a:rPr>
              <a:t>DevEco</a:t>
            </a:r>
            <a:r>
              <a:rPr lang="en-US" altLang="zh-CN" dirty="0">
                <a:hlinkClick r:id="rId4"/>
              </a:rPr>
              <a:t> Studio 5.0.0-AI</a:t>
            </a:r>
            <a:r>
              <a:rPr lang="zh-CN" altLang="en-US" dirty="0">
                <a:hlinkClick r:id="rId4"/>
              </a:rPr>
              <a:t>辅助编程（</a:t>
            </a:r>
            <a:r>
              <a:rPr lang="en-US" altLang="zh-CN" dirty="0">
                <a:hlinkClick r:id="rId4"/>
              </a:rPr>
              <a:t>Beta</a:t>
            </a:r>
            <a:r>
              <a:rPr lang="zh-CN" altLang="en-US" dirty="0">
                <a:hlinkClick r:id="rId4"/>
              </a:rPr>
              <a:t>）</a:t>
            </a:r>
            <a:r>
              <a:rPr lang="en-US" altLang="zh-CN" dirty="0">
                <a:hlinkClick r:id="rId4"/>
              </a:rPr>
              <a:t>- </a:t>
            </a:r>
            <a:r>
              <a:rPr lang="zh-CN" altLang="en-US" dirty="0">
                <a:hlinkClick r:id="rId4"/>
              </a:rPr>
              <a:t>华为开发者联盟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38327" y="4767943"/>
            <a:ext cx="22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或者，官网下载地址：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安装开发工具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6571" y="1418253"/>
            <a:ext cx="5187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在安装结束后，打开软件，做两个事情：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1.</a:t>
            </a:r>
            <a:r>
              <a:rPr lang="zh-CN" altLang="en-US" b="1" dirty="0"/>
              <a:t>中文插件启用</a:t>
            </a:r>
            <a:r>
              <a:rPr lang="zh-CN" altLang="en-US" b="1" dirty="0">
                <a:solidFill>
                  <a:srgbClr val="242728"/>
                </a:solidFill>
                <a:latin typeface="HarmonyOSHans-Regular"/>
              </a:rPr>
              <a:t>（可选）</a:t>
            </a:r>
            <a:endParaRPr lang="en-US" altLang="zh-CN" b="1" dirty="0"/>
          </a:p>
          <a:p>
            <a:r>
              <a:rPr lang="zh-CN" altLang="en-US" dirty="0"/>
              <a:t>点击 </a:t>
            </a:r>
            <a:r>
              <a:rPr lang="en-US" altLang="zh-CN" dirty="0"/>
              <a:t>configure </a:t>
            </a:r>
            <a:r>
              <a:rPr lang="en-US" altLang="zh-CN" dirty="0">
                <a:sym typeface="Wingdings" panose="05000000000000000000" pitchFamily="2" charset="2"/>
              </a:rPr>
              <a:t> settings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79" y="-59318"/>
            <a:ext cx="2378819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863" y="4339415"/>
            <a:ext cx="2876550" cy="176212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V="1">
            <a:off x="6279502" y="5010539"/>
            <a:ext cx="2621902" cy="1334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安装开发工具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0" y="1941813"/>
            <a:ext cx="6596590" cy="47301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3850" y="1292235"/>
            <a:ext cx="518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按如下</a:t>
            </a:r>
            <a:r>
              <a:rPr lang="en-US" altLang="zh-CN" b="1" dirty="0">
                <a:solidFill>
                  <a:srgbClr val="FF0000"/>
                </a:solidFill>
              </a:rPr>
              <a:t>1-5</a:t>
            </a:r>
            <a:r>
              <a:rPr lang="zh-CN" altLang="en-US" dirty="0"/>
              <a:t>操作，启用中文插件：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567" y="3887463"/>
            <a:ext cx="3523861" cy="14979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6846" y="3122908"/>
            <a:ext cx="518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弹窗选择</a:t>
            </a:r>
            <a:r>
              <a:rPr lang="en-US" altLang="zh-CN" dirty="0"/>
              <a:t>restart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安装开发工具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6571" y="1418253"/>
            <a:ext cx="518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系统诊断</a:t>
            </a:r>
            <a:endParaRPr lang="en-US" altLang="zh-CN" b="1" dirty="0"/>
          </a:p>
          <a:p>
            <a:r>
              <a:rPr lang="zh-CN" altLang="en-US" dirty="0"/>
              <a:t>点击 帮助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诊断开发环境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37" y="340567"/>
            <a:ext cx="2432006" cy="61768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397" y="4271671"/>
            <a:ext cx="3162300" cy="154305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5402424" y="5038531"/>
            <a:ext cx="3144417" cy="1082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安装开发工具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1322818"/>
            <a:ext cx="7384970" cy="53444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45625" y="3263481"/>
            <a:ext cx="300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所有检查项都有</a:t>
            </a:r>
            <a:r>
              <a:rPr lang="zh-CN" altLang="en-US" sz="2400" dirty="0">
                <a:solidFill>
                  <a:srgbClr val="00B050"/>
                </a:solidFill>
              </a:rPr>
              <a:t>√</a:t>
            </a:r>
            <a:r>
              <a:rPr lang="zh-CN" altLang="en-US" dirty="0"/>
              <a:t>即可，</a:t>
            </a:r>
            <a:endParaRPr lang="en-US" altLang="zh-CN" dirty="0"/>
          </a:p>
          <a:p>
            <a:r>
              <a:rPr lang="zh-CN" altLang="en-US" dirty="0"/>
              <a:t>若无，则需要根据修复建议进行修复。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创建项目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5941" y="1079960"/>
            <a:ext cx="103569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effectLst/>
              </a:rPr>
              <a:t>1</a:t>
            </a:r>
            <a:r>
              <a:rPr lang="en-US" altLang="zh-CN" sz="1600" b="1" dirty="0">
                <a:solidFill>
                  <a:srgbClr val="262626"/>
                </a:solidFill>
              </a:rPr>
              <a:t>.</a:t>
            </a:r>
            <a:r>
              <a:rPr lang="zh-CN" altLang="en-US" sz="1600" b="1" dirty="0">
                <a:solidFill>
                  <a:srgbClr val="262626"/>
                </a:solidFill>
              </a:rPr>
              <a:t> 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打开</a:t>
            </a:r>
            <a:r>
              <a:rPr lang="en-US" altLang="zh-CN" sz="1600" dirty="0" err="1">
                <a:solidFill>
                  <a:srgbClr val="262626"/>
                </a:solidFill>
                <a:effectLst/>
              </a:rPr>
              <a:t>DevEco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 Studio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新建项目，项目类型（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Project type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）选择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Application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，模板选择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【</a:t>
            </a:r>
            <a:r>
              <a:rPr lang="en-US" altLang="zh-CN" sz="1600" dirty="0" err="1">
                <a:solidFill>
                  <a:srgbClr val="262626"/>
                </a:solidFill>
                <a:effectLst/>
              </a:rPr>
              <a:t>Lite】Empty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 Ability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1485116"/>
            <a:ext cx="9469840" cy="4972438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创建项目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700" y="2692248"/>
            <a:ext cx="46189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注意：这里选择</a:t>
            </a:r>
            <a:r>
              <a:rPr lang="en-US" altLang="zh-CN" dirty="0">
                <a:solidFill>
                  <a:srgbClr val="FF0000"/>
                </a:solidFill>
              </a:rPr>
              <a:t>API</a:t>
            </a:r>
            <a:r>
              <a:rPr lang="zh-CN" altLang="en-US" dirty="0">
                <a:solidFill>
                  <a:srgbClr val="FF0000"/>
                </a:solidFill>
              </a:rPr>
              <a:t>选</a:t>
            </a:r>
            <a:r>
              <a:rPr lang="en-US" altLang="zh-CN" dirty="0">
                <a:solidFill>
                  <a:srgbClr val="FF0000"/>
                </a:solidFill>
              </a:rPr>
              <a:t>version 6</a:t>
            </a:r>
            <a:r>
              <a:rPr lang="zh-CN" altLang="en-US" dirty="0">
                <a:solidFill>
                  <a:srgbClr val="FF0000"/>
                </a:solidFill>
              </a:rPr>
              <a:t>，否则可能不会生成后续的</a:t>
            </a:r>
            <a:r>
              <a:rPr lang="en-US" altLang="zh-CN" dirty="0">
                <a:solidFill>
                  <a:srgbClr val="FF0000"/>
                </a:solidFill>
              </a:rPr>
              <a:t>smart Vision</a:t>
            </a:r>
            <a:r>
              <a:rPr lang="zh-CN" altLang="en-US" dirty="0">
                <a:solidFill>
                  <a:srgbClr val="FF0000"/>
                </a:solidFill>
              </a:rPr>
              <a:t>文件夹。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网上一些教程可能选择的是其他版本的</a:t>
            </a:r>
            <a:r>
              <a:rPr lang="en-US" altLang="zh-CN" sz="1600" dirty="0">
                <a:solidFill>
                  <a:srgbClr val="FF0000"/>
                </a:solidFill>
              </a:rPr>
              <a:t>API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一、未必和我们开发板兼容。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二、未必是做</a:t>
            </a:r>
            <a:r>
              <a:rPr lang="en-US" altLang="zh-CN" sz="1600" dirty="0">
                <a:solidFill>
                  <a:srgbClr val="FF0000"/>
                </a:solidFill>
              </a:rPr>
              <a:t>hap</a:t>
            </a:r>
            <a:r>
              <a:rPr lang="zh-CN" altLang="en-US" sz="1600" dirty="0">
                <a:solidFill>
                  <a:srgbClr val="FF0000"/>
                </a:solidFill>
              </a:rPr>
              <a:t>开发，也可能是其他应用（如</a:t>
            </a:r>
            <a:r>
              <a:rPr lang="en-US" altLang="zh-CN" sz="1600" dirty="0" err="1">
                <a:solidFill>
                  <a:srgbClr val="FF0000"/>
                </a:solidFill>
              </a:rPr>
              <a:t>ArkTS</a:t>
            </a:r>
            <a:r>
              <a:rPr lang="zh-CN" altLang="en-US" sz="1600" dirty="0">
                <a:solidFill>
                  <a:srgbClr val="FF0000"/>
                </a:solidFill>
              </a:rPr>
              <a:t>）。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942" y="1079960"/>
            <a:ext cx="11996058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effectLst/>
              </a:rPr>
              <a:t>2. 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点击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next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，输入项目名称（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Project name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），输入包名（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Bundle name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），项目存放路径（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Save location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），开发语言（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Language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）默认是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JS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，</a:t>
            </a:r>
            <a:r>
              <a:rPr lang="en-US" altLang="zh-CN" sz="1600" dirty="0" err="1">
                <a:solidFill>
                  <a:srgbClr val="262626"/>
                </a:solidFill>
                <a:effectLst/>
              </a:rPr>
              <a:t>api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支持版本（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Compatible API version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）这里选择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SDK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：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API Version 6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，设备类型（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Device type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）勾选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Smart Vision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。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139700" y="6261333"/>
            <a:ext cx="8313576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262626"/>
                </a:solidFill>
              </a:rPr>
              <a:t>		              		                 </a:t>
            </a:r>
            <a:r>
              <a:rPr lang="zh-CN" altLang="en-US" sz="1000" dirty="0">
                <a:solidFill>
                  <a:srgbClr val="262626"/>
                </a:solidFill>
              </a:rPr>
              <a:t>注意：包名格式一般为</a:t>
            </a:r>
            <a:r>
              <a:rPr lang="en-US" altLang="zh-CN" sz="1000" dirty="0">
                <a:solidFill>
                  <a:srgbClr val="262626"/>
                </a:solidFill>
              </a:rPr>
              <a:t>com.</a:t>
            </a:r>
            <a:r>
              <a:rPr lang="zh-CN" altLang="en-US" sz="1000" dirty="0">
                <a:solidFill>
                  <a:srgbClr val="262626"/>
                </a:solidFill>
              </a:rPr>
              <a:t>公司名称</a:t>
            </a:r>
            <a:r>
              <a:rPr lang="en-US" altLang="zh-CN" sz="1000" dirty="0">
                <a:solidFill>
                  <a:srgbClr val="262626"/>
                </a:solidFill>
              </a:rPr>
              <a:t>.</a:t>
            </a:r>
            <a:r>
              <a:rPr lang="zh-CN" altLang="en-US" sz="1000" dirty="0">
                <a:solidFill>
                  <a:srgbClr val="262626"/>
                </a:solidFill>
              </a:rPr>
              <a:t>项目名称</a:t>
            </a:r>
            <a:endParaRPr lang="zh-CN" altLang="en-US" sz="1000" dirty="0">
              <a:solidFill>
                <a:srgbClr val="262626"/>
              </a:solidFill>
            </a:endParaRPr>
          </a:p>
          <a:p>
            <a:r>
              <a:rPr lang="en-US" altLang="zh-CN" sz="1600" b="1" dirty="0">
                <a:solidFill>
                  <a:srgbClr val="262626"/>
                </a:solidFill>
              </a:rPr>
              <a:t>3</a:t>
            </a:r>
            <a:r>
              <a:rPr lang="en-US" altLang="zh-CN" sz="1600" dirty="0">
                <a:solidFill>
                  <a:srgbClr val="262626"/>
                </a:solidFill>
              </a:rPr>
              <a:t>. </a:t>
            </a:r>
            <a:r>
              <a:rPr lang="zh-CN" altLang="en-US" sz="1600" dirty="0">
                <a:solidFill>
                  <a:srgbClr val="262626"/>
                </a:solidFill>
              </a:rPr>
              <a:t>点击</a:t>
            </a:r>
            <a:r>
              <a:rPr lang="en-US" altLang="zh-CN" sz="1600" dirty="0">
                <a:solidFill>
                  <a:srgbClr val="262626"/>
                </a:solidFill>
              </a:rPr>
              <a:t>finish</a:t>
            </a:r>
            <a:r>
              <a:rPr lang="zh-CN" altLang="en-US" sz="1600" dirty="0">
                <a:solidFill>
                  <a:srgbClr val="262626"/>
                </a:solidFill>
              </a:rPr>
              <a:t>，等待工具自动创建完整的项目工程，这样一个基础的应用就创建完成了。</a:t>
            </a:r>
            <a:endParaRPr lang="zh-CN" altLang="en-US" sz="1600" dirty="0">
              <a:solidFill>
                <a:srgbClr val="262626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39" y="1909905"/>
            <a:ext cx="6462211" cy="4302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8"/>
          <p:cNvSpPr/>
          <p:nvPr/>
        </p:nvSpPr>
        <p:spPr>
          <a:xfrm>
            <a:off x="6161405" y="2109470"/>
            <a:ext cx="5371465" cy="4001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300" dirty="0"/>
          </a:p>
          <a:p>
            <a:pPr marL="17780" algn="l" rtl="0" eaLnBrk="0">
              <a:lnSpc>
                <a:spcPct val="87000"/>
              </a:lnSpc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import("//driv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ers/adapter/khdf/liteos/hdf.gni")</a:t>
            </a:r>
            <a:endParaRPr lang="en-US" altLang="en-US" sz="1400" dirty="0"/>
          </a:p>
          <a:p>
            <a:pPr algn="l" rtl="0" eaLnBrk="0">
              <a:lnSpc>
                <a:spcPct val="103000"/>
              </a:lnSpc>
            </a:pPr>
            <a:endParaRPr lang="en-US" altLang="en-US" sz="1400" dirty="0"/>
          </a:p>
          <a:p>
            <a:pPr algn="l" rtl="0" eaLnBrk="0">
              <a:lnSpc>
                <a:spcPct val="103000"/>
              </a:lnSpc>
            </a:pPr>
            <a:endParaRPr lang="en-US" altLang="en-US" sz="1400" dirty="0"/>
          </a:p>
          <a:p>
            <a:pPr marL="12700" algn="l" rtl="0" eaLnBrk="0">
              <a:lnSpc>
                <a:spcPct val="87000"/>
              </a:lnSpc>
              <a:spcBef>
                <a:spcPts val="340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  <a:cs typeface="Consolas" panose="020B0609020204030204"/>
              </a:rPr>
              <a:t>group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("drive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rs") {</a:t>
            </a:r>
            <a:endParaRPr lang="en-US" altLang="en-US" sz="1400" dirty="0"/>
          </a:p>
          <a:p>
            <a:pPr marL="165735" algn="l" rtl="0" eaLnBrk="0">
              <a:lnSpc>
                <a:spcPct val="84000"/>
              </a:lnSpc>
              <a:spcBef>
                <a:spcPts val="835"/>
              </a:spcBef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deps</a:t>
            </a:r>
            <a:r>
              <a:rPr sz="1400" kern="0" spc="8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=</a:t>
            </a:r>
            <a:r>
              <a:rPr sz="1400" kern="0" spc="17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endParaRPr lang="en-US" altLang="en-US" sz="1400" dirty="0"/>
          </a:p>
          <a:p>
            <a:pPr marL="328295" algn="l" rtl="0" eaLnBrk="0">
              <a:lnSpc>
                <a:spcPts val="1980"/>
              </a:lnSpc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"uart",</a:t>
            </a:r>
            <a:endParaRPr lang="en-US" altLang="en-US" sz="1400" dirty="0"/>
          </a:p>
          <a:p>
            <a:pPr marL="328295" algn="l" rtl="0" eaLnBrk="0">
              <a:lnSpc>
                <a:spcPts val="1980"/>
              </a:lnSpc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"iwdg",</a:t>
            </a:r>
            <a:endParaRPr lang="en-US" altLang="en-US" sz="1400" dirty="0"/>
          </a:p>
          <a:p>
            <a:pPr marL="328295" algn="l" rtl="0" eaLnBrk="0">
              <a:lnSpc>
                <a:spcPts val="1980"/>
              </a:lnSpc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"i2c",</a:t>
            </a:r>
            <a:endParaRPr lang="en-US" altLang="en-US" sz="1400" dirty="0"/>
          </a:p>
          <a:p>
            <a:pPr marL="328295" algn="l" rtl="0" eaLnBrk="0">
              <a:lnSpc>
                <a:spcPts val="1980"/>
              </a:lnSpc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"gpio",</a:t>
            </a:r>
            <a:endParaRPr lang="en-US" altLang="en-US" sz="1400" dirty="0"/>
          </a:p>
          <a:p>
            <a:pPr marL="328295" algn="l" rtl="0" eaLnBrk="0">
              <a:lnSpc>
                <a:spcPts val="1980"/>
              </a:lnSpc>
            </a:pPr>
            <a:r>
              <a:rPr sz="1400" kern="0" spc="-3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"led",</a:t>
            </a:r>
            <a:endParaRPr lang="en-US" altLang="en-US" sz="1400" dirty="0">
              <a:solidFill>
                <a:srgbClr val="FF0000"/>
              </a:solidFill>
            </a:endParaRPr>
          </a:p>
          <a:p>
            <a:pPr marL="328295" algn="l" rtl="0" eaLnBrk="0">
              <a:lnSpc>
                <a:spcPct val="87000"/>
              </a:lnSpc>
              <a:spcBef>
                <a:spcPts val="875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"stm32mp1xx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_hal",</a:t>
            </a:r>
            <a:endParaRPr lang="en-US" altLang="en-US" sz="1400" dirty="0"/>
          </a:p>
          <a:p>
            <a:pPr marL="328295" algn="l" rtl="0" eaLnBrk="0">
              <a:lnSpc>
                <a:spcPct val="90000"/>
              </a:lnSpc>
              <a:spcBef>
                <a:spcPts val="830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"wifi/driver/hi38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81",</a:t>
            </a:r>
            <a:endParaRPr lang="en-US" altLang="en-US" sz="1400" dirty="0"/>
          </a:p>
          <a:p>
            <a:pPr marL="328295" algn="l" rtl="0" eaLnBrk="0">
              <a:lnSpc>
                <a:spcPct val="84000"/>
              </a:lnSpc>
              <a:spcBef>
                <a:spcPts val="790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"wifi/driver:hdf_vendor_wifi",</a:t>
            </a:r>
            <a:endParaRPr lang="en-US" altLang="en-US" sz="1400" dirty="0"/>
          </a:p>
          <a:p>
            <a:pPr marL="177800" algn="l" rtl="0" eaLnBrk="0">
              <a:lnSpc>
                <a:spcPts val="1980"/>
              </a:lnSpc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</a:t>
            </a:r>
            <a:endParaRPr lang="en-US" altLang="en-US" sz="1400" dirty="0"/>
          </a:p>
          <a:p>
            <a:pPr algn="l" rtl="0" eaLnBrk="0">
              <a:lnSpc>
                <a:spcPct val="104000"/>
              </a:lnSpc>
            </a:pPr>
            <a:endParaRPr lang="en-US" altLang="en-US" sz="900" dirty="0"/>
          </a:p>
          <a:p>
            <a:pPr marL="21590" algn="l" rtl="0" eaLnBrk="0">
              <a:lnSpc>
                <a:spcPct val="87000"/>
              </a:lnSpc>
              <a:spcBef>
                <a:spcPts val="5"/>
              </a:spcBef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}</a:t>
            </a:r>
            <a:endParaRPr lang="en-US" altLang="en-US" sz="1400" kern="0" spc="-2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</p:txBody>
      </p:sp>
      <p:sp>
        <p:nvSpPr>
          <p:cNvPr id="40" name="textbox 40"/>
          <p:cNvSpPr/>
          <p:nvPr/>
        </p:nvSpPr>
        <p:spPr>
          <a:xfrm>
            <a:off x="525780" y="2125345"/>
            <a:ext cx="5313680" cy="2567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3335" algn="l" rtl="0" eaLnBrk="0">
              <a:lnSpc>
                <a:spcPct val="87000"/>
              </a:lnSpc>
            </a:pPr>
            <a:endParaRPr sz="1100" kern="0" spc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marL="13335" algn="l" rtl="0" eaLnBrk="0">
              <a:lnSpc>
                <a:spcPct val="87000"/>
              </a:lnSpc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import("//driv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ers/adapter/khdf/liteos/hdf.gni")</a:t>
            </a:r>
            <a:endParaRPr lang="en-US" altLang="en-US" sz="1600" dirty="0"/>
          </a:p>
          <a:p>
            <a:pPr algn="l" rtl="0" eaLnBrk="0">
              <a:lnSpc>
                <a:spcPct val="103000"/>
              </a:lnSpc>
            </a:pPr>
            <a:endParaRPr lang="en-US" altLang="en-US" sz="1600" dirty="0"/>
          </a:p>
          <a:p>
            <a:pPr algn="l" rtl="0" eaLnBrk="0">
              <a:lnSpc>
                <a:spcPct val="104000"/>
              </a:lnSpc>
            </a:pPr>
            <a:endParaRPr lang="en-US" altLang="en-US" sz="1600" dirty="0"/>
          </a:p>
          <a:p>
            <a:pPr marL="12700" algn="l" rtl="0" eaLnBrk="0">
              <a:lnSpc>
                <a:spcPct val="84000"/>
              </a:lnSpc>
              <a:spcBef>
                <a:spcPts val="330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hdf_driver(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</a:t>
            </a:r>
            <a:r>
              <a:rPr sz="1600" kern="0" spc="-1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hdf_led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") {</a:t>
            </a:r>
            <a:endParaRPr lang="en-US" altLang="en-US" sz="1600" dirty="0"/>
          </a:p>
          <a:p>
            <a:pPr marL="318770" algn="l" rtl="0" eaLnBrk="0">
              <a:lnSpc>
                <a:spcPts val="1980"/>
              </a:lnSpc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sources</a:t>
            </a:r>
            <a:r>
              <a:rPr sz="1600" kern="0" spc="1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=</a:t>
            </a:r>
            <a:r>
              <a:rPr sz="1600" kern="0" spc="18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endParaRPr lang="en-US" altLang="en-US" sz="1600" dirty="0"/>
          </a:p>
          <a:p>
            <a:pPr marL="323850" algn="l" rtl="0" eaLnBrk="0">
              <a:lnSpc>
                <a:spcPct val="84000"/>
              </a:lnSpc>
              <a:spcBef>
                <a:spcPts val="870"/>
              </a:spcBef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"led.c",</a:t>
            </a:r>
            <a:endParaRPr lang="en-US" altLang="en-US" sz="1600" dirty="0"/>
          </a:p>
          <a:p>
            <a:pPr marL="325755" algn="l" rtl="0" eaLnBrk="0">
              <a:lnSpc>
                <a:spcPts val="198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</a:t>
            </a:r>
            <a:endParaRPr lang="en-US" altLang="en-US" sz="1600" dirty="0"/>
          </a:p>
          <a:p>
            <a:pPr algn="l" rtl="0" eaLnBrk="0">
              <a:lnSpc>
                <a:spcPct val="104000"/>
              </a:lnSpc>
            </a:pPr>
            <a:endParaRPr lang="en-US" altLang="en-US" sz="1600" dirty="0"/>
          </a:p>
          <a:p>
            <a:pPr marL="17145" algn="l" rtl="0" eaLnBrk="0">
              <a:lnSpc>
                <a:spcPct val="87000"/>
              </a:lnSpc>
              <a:spcBef>
                <a:spcPts val="5"/>
              </a:spcBef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}</a:t>
            </a:r>
            <a:endParaRPr lang="en-US" altLang="en-US" sz="1600" dirty="0"/>
          </a:p>
        </p:txBody>
      </p:sp>
      <p:sp>
        <p:nvSpPr>
          <p:cNvPr id="42" name="rect"/>
          <p:cNvSpPr/>
          <p:nvPr/>
        </p:nvSpPr>
        <p:spPr>
          <a:xfrm>
            <a:off x="761" y="925195"/>
            <a:ext cx="6814184" cy="31750"/>
          </a:xfrm>
          <a:prstGeom prst="rect">
            <a:avLst/>
          </a:prstGeom>
          <a:solidFill>
            <a:srgbClr val="BF1A2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" name="textbox 44"/>
          <p:cNvSpPr/>
          <p:nvPr/>
        </p:nvSpPr>
        <p:spPr>
          <a:xfrm>
            <a:off x="313871" y="429695"/>
            <a:ext cx="8208009" cy="517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200" dirty="0"/>
          </a:p>
          <a:p>
            <a:pPr marL="456565" algn="l" rtl="0" eaLnBrk="0">
              <a:lnSpc>
                <a:spcPct val="88000"/>
              </a:lnSpc>
              <a:tabLst>
                <a:tab pos="781685" algn="l"/>
              </a:tabLst>
            </a:pPr>
            <a:r>
              <a:rPr sz="3500" kern="0" spc="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编写驱动源码编译构建文件BUILD.</a:t>
            </a:r>
            <a:r>
              <a:rPr sz="3500" b="1" kern="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</a:t>
            </a:r>
            <a:endParaRPr lang="en-US" altLang="en-US" sz="3500" dirty="0"/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525145" y="1356995"/>
            <a:ext cx="5314950" cy="644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、在</a:t>
            </a:r>
            <a:r>
              <a:rPr lang="zh-CN"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新建的</a:t>
            </a:r>
            <a:r>
              <a:rPr lang="en-US" altLang="zh-CN"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led/BUILD.gn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文件中添加以下代码，将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led.c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编译成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hdf_led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 </a:t>
            </a:r>
            <a:endParaRPr lang="en-US" altLang="en-US" sz="2000" dirty="0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textbox 48"/>
          <p:cNvSpPr/>
          <p:nvPr/>
        </p:nvSpPr>
        <p:spPr>
          <a:xfrm>
            <a:off x="6161405" y="1316990"/>
            <a:ext cx="5314950" cy="626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、修改在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/device/st/drivers/BUILD.gn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文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件中代码，将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hdf_led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编译进内核。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编写代码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170" y="5286952"/>
            <a:ext cx="115036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262626"/>
                </a:solidFill>
                <a:effectLst/>
              </a:rPr>
              <a:t>entry-&gt;</a:t>
            </a:r>
            <a:r>
              <a:rPr lang="en-US" altLang="zh-CN" sz="1400" b="1" dirty="0" err="1">
                <a:solidFill>
                  <a:srgbClr val="262626"/>
                </a:solidFill>
                <a:effectLst/>
              </a:rPr>
              <a:t>src</a:t>
            </a:r>
            <a:r>
              <a:rPr lang="en-US" altLang="zh-CN" sz="1400" b="1" dirty="0">
                <a:solidFill>
                  <a:srgbClr val="262626"/>
                </a:solidFill>
                <a:effectLst/>
              </a:rPr>
              <a:t>-&gt;main</a:t>
            </a:r>
            <a:r>
              <a:rPr lang="zh-CN" altLang="en-US" sz="1400" dirty="0">
                <a:solidFill>
                  <a:srgbClr val="4F4F4F"/>
                </a:solidFill>
                <a:effectLst/>
              </a:rPr>
              <a:t> 目录为我们项目的主目录</a:t>
            </a:r>
            <a:endParaRPr lang="zh-CN" altLang="en-US" sz="1400" dirty="0">
              <a:solidFill>
                <a:srgbClr val="262626"/>
              </a:solidFill>
              <a:effectLst/>
            </a:endParaRPr>
          </a:p>
          <a:p>
            <a:r>
              <a:rPr lang="en-US" altLang="zh-CN" sz="1400" b="1" dirty="0">
                <a:solidFill>
                  <a:srgbClr val="262626"/>
                </a:solidFill>
                <a:effectLst/>
              </a:rPr>
              <a:t>main-&gt;</a:t>
            </a:r>
            <a:r>
              <a:rPr lang="en-US" altLang="zh-CN" sz="1400" b="1" dirty="0" err="1">
                <a:solidFill>
                  <a:srgbClr val="262626"/>
                </a:solidFill>
                <a:effectLst/>
              </a:rPr>
              <a:t>js</a:t>
            </a:r>
            <a:r>
              <a:rPr lang="zh-CN" altLang="en-US" sz="1400" dirty="0">
                <a:solidFill>
                  <a:srgbClr val="4F4F4F"/>
                </a:solidFill>
                <a:effectLst/>
              </a:rPr>
              <a:t> 为项目代码目录</a:t>
            </a:r>
            <a:endParaRPr lang="zh-CN" altLang="en-US" sz="1400" dirty="0">
              <a:solidFill>
                <a:srgbClr val="262626"/>
              </a:solidFill>
              <a:effectLst/>
            </a:endParaRPr>
          </a:p>
          <a:p>
            <a:r>
              <a:rPr lang="en-US" altLang="zh-CN" sz="1400" b="1" dirty="0">
                <a:solidFill>
                  <a:srgbClr val="262626"/>
                </a:solidFill>
                <a:effectLst/>
              </a:rPr>
              <a:t>main-&gt;resources</a:t>
            </a:r>
            <a:r>
              <a:rPr lang="zh-CN" altLang="en-US" sz="1400" dirty="0">
                <a:solidFill>
                  <a:srgbClr val="4F4F4F"/>
                </a:solidFill>
                <a:effectLst/>
              </a:rPr>
              <a:t> 为项目资源目录</a:t>
            </a:r>
            <a:endParaRPr lang="zh-CN" altLang="en-US" sz="1400" dirty="0">
              <a:solidFill>
                <a:srgbClr val="262626"/>
              </a:solidFill>
              <a:effectLst/>
            </a:endParaRPr>
          </a:p>
          <a:p>
            <a:r>
              <a:rPr lang="zh-CN" altLang="en-US" sz="1400" dirty="0">
                <a:solidFill>
                  <a:srgbClr val="262626"/>
                </a:solidFill>
                <a:effectLst/>
              </a:rPr>
              <a:t>注：</a:t>
            </a:r>
            <a:r>
              <a:rPr lang="zh-CN" altLang="en-US" sz="1400" dirty="0">
                <a:solidFill>
                  <a:srgbClr val="FF0000"/>
                </a:solidFill>
                <a:effectLst/>
              </a:rPr>
              <a:t>这里有一点需要注意以下，</a:t>
            </a:r>
            <a:r>
              <a:rPr lang="en-US" altLang="zh-CN" sz="1400" dirty="0" err="1">
                <a:solidFill>
                  <a:srgbClr val="FF0000"/>
                </a:solidFill>
                <a:effectLst/>
              </a:rPr>
              <a:t>DevEco</a:t>
            </a:r>
            <a:r>
              <a:rPr lang="en-US" altLang="zh-CN" sz="1400" dirty="0">
                <a:solidFill>
                  <a:srgbClr val="FF0000"/>
                </a:solidFill>
                <a:effectLst/>
              </a:rPr>
              <a:t> Studio</a:t>
            </a:r>
            <a:r>
              <a:rPr lang="zh-CN" altLang="en-US" sz="1400" dirty="0">
                <a:solidFill>
                  <a:srgbClr val="FF0000"/>
                </a:solidFill>
                <a:effectLst/>
              </a:rPr>
              <a:t>在创建项目的时候其实默认还是会选择当前最新的</a:t>
            </a:r>
            <a:r>
              <a:rPr lang="en-US" altLang="zh-CN" sz="1400" dirty="0">
                <a:solidFill>
                  <a:srgbClr val="FF0000"/>
                </a:solidFill>
                <a:effectLst/>
              </a:rPr>
              <a:t>API</a:t>
            </a:r>
            <a:r>
              <a:rPr lang="zh-CN" altLang="en-US" sz="1400" dirty="0">
                <a:solidFill>
                  <a:srgbClr val="FF0000"/>
                </a:solidFill>
                <a:effectLst/>
              </a:rPr>
              <a:t>版本进行创建，如果是使用最新的</a:t>
            </a:r>
            <a:r>
              <a:rPr lang="en-US" altLang="zh-CN" sz="1400" dirty="0">
                <a:solidFill>
                  <a:srgbClr val="FF0000"/>
                </a:solidFill>
                <a:effectLst/>
              </a:rPr>
              <a:t>API</a:t>
            </a:r>
            <a:r>
              <a:rPr lang="zh-CN" altLang="en-US" sz="1400" dirty="0">
                <a:solidFill>
                  <a:srgbClr val="FF0000"/>
                </a:solidFill>
                <a:effectLst/>
              </a:rPr>
              <a:t>版本，你的硬件也需要使用最新的</a:t>
            </a:r>
            <a:r>
              <a:rPr lang="en-US" altLang="zh-CN" sz="1400" dirty="0" err="1">
                <a:solidFill>
                  <a:srgbClr val="FF0000"/>
                </a:solidFill>
                <a:effectLst/>
              </a:rPr>
              <a:t>OpenHarmony</a:t>
            </a:r>
            <a:r>
              <a:rPr lang="zh-CN" altLang="en-US" sz="1400" dirty="0">
                <a:solidFill>
                  <a:srgbClr val="FF0000"/>
                </a:solidFill>
                <a:effectLst/>
              </a:rPr>
              <a:t>版本才可以运行程序，如果无法使用最新版本的</a:t>
            </a:r>
            <a:r>
              <a:rPr lang="en-US" altLang="zh-CN" sz="1400" dirty="0" err="1">
                <a:solidFill>
                  <a:srgbClr val="FF0000"/>
                </a:solidFill>
                <a:effectLst/>
              </a:rPr>
              <a:t>OpenHarmony</a:t>
            </a:r>
            <a:r>
              <a:rPr lang="zh-CN" altLang="en-US" sz="1400" dirty="0">
                <a:solidFill>
                  <a:srgbClr val="FF0000"/>
                </a:solidFill>
                <a:effectLst/>
              </a:rPr>
              <a:t>，这里请手动更改</a:t>
            </a:r>
            <a:r>
              <a:rPr lang="en-US" altLang="zh-CN" sz="1400" dirty="0" err="1">
                <a:solidFill>
                  <a:srgbClr val="FF0000"/>
                </a:solidFill>
                <a:effectLst/>
              </a:rPr>
              <a:t>api</a:t>
            </a:r>
            <a:r>
              <a:rPr lang="zh-CN" altLang="en-US" sz="1400" dirty="0">
                <a:solidFill>
                  <a:srgbClr val="FF0000"/>
                </a:solidFill>
                <a:effectLst/>
              </a:rPr>
              <a:t>版本，方法如下：</a:t>
            </a:r>
            <a:endParaRPr lang="zh-CN" altLang="en-US" sz="1400" dirty="0">
              <a:solidFill>
                <a:srgbClr val="FF0000"/>
              </a:solidFill>
              <a:effectLst/>
            </a:endParaRPr>
          </a:p>
          <a:p>
            <a:r>
              <a:rPr lang="zh-CN" altLang="en-US" sz="1400" b="1" i="1" dirty="0">
                <a:solidFill>
                  <a:srgbClr val="FF0000"/>
                </a:solidFill>
                <a:effectLst/>
              </a:rPr>
              <a:t>找到工程里的两个</a:t>
            </a:r>
            <a:r>
              <a:rPr lang="en-US" altLang="zh-CN" sz="1400" b="1" i="1" dirty="0" err="1">
                <a:solidFill>
                  <a:srgbClr val="FF0000"/>
                </a:solidFill>
                <a:effectLst/>
              </a:rPr>
              <a:t>build.gradle</a:t>
            </a:r>
            <a:r>
              <a:rPr lang="zh-CN" altLang="en-US" sz="1400" b="1" i="1" dirty="0">
                <a:solidFill>
                  <a:srgbClr val="FF0000"/>
                </a:solidFill>
                <a:effectLst/>
              </a:rPr>
              <a:t>文件，找到其中的</a:t>
            </a:r>
            <a:r>
              <a:rPr lang="en-US" altLang="zh-CN" sz="1400" b="1" i="1" dirty="0" err="1">
                <a:solidFill>
                  <a:srgbClr val="FF0000"/>
                </a:solidFill>
                <a:effectLst/>
              </a:rPr>
              <a:t>compileSdkVersion</a:t>
            </a:r>
            <a:r>
              <a:rPr lang="zh-CN" altLang="en-US" sz="1400" b="1" i="1" dirty="0">
                <a:solidFill>
                  <a:srgbClr val="FF0000"/>
                </a:solidFill>
                <a:effectLst/>
              </a:rPr>
              <a:t>，将后面对应的数字都改成</a:t>
            </a:r>
            <a:r>
              <a:rPr lang="en-US" altLang="zh-CN" sz="1400" b="1" i="1" dirty="0">
                <a:solidFill>
                  <a:srgbClr val="FF0000"/>
                </a:solidFill>
                <a:effectLst/>
              </a:rPr>
              <a:t>6</a:t>
            </a:r>
            <a:r>
              <a:rPr lang="zh-CN" altLang="en-US" sz="1400" b="1" i="1" dirty="0">
                <a:solidFill>
                  <a:srgbClr val="FF0000"/>
                </a:solidFill>
                <a:effectLst/>
              </a:rPr>
              <a:t>即可。</a:t>
            </a:r>
            <a:endParaRPr lang="zh-CN" altLang="en-US" sz="1400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5942" y="1119099"/>
            <a:ext cx="11996058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262626"/>
                </a:solidFill>
                <a:effectLst/>
              </a:rPr>
              <a:t>项目结构示意图：</a:t>
            </a:r>
            <a:endParaRPr lang="zh-CN" altLang="en-US" sz="16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74" y="0"/>
            <a:ext cx="3661906" cy="5866524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71" y="2403399"/>
            <a:ext cx="10730357" cy="4439629"/>
          </a:xfrm>
          <a:prstGeom prst="rect">
            <a:avLst/>
          </a:prstGeom>
        </p:spPr>
      </p:pic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编写代码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5942" y="1079960"/>
            <a:ext cx="11996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effectLst/>
              </a:rPr>
              <a:t>1. </a:t>
            </a:r>
            <a:r>
              <a:rPr lang="zh-CN" altLang="en-US" sz="1600" dirty="0">
                <a:solidFill>
                  <a:srgbClr val="262626"/>
                </a:solidFill>
              </a:rPr>
              <a:t>找到</a:t>
            </a:r>
            <a:r>
              <a:rPr lang="en-US" altLang="zh-CN" sz="1600" dirty="0" err="1">
                <a:solidFill>
                  <a:srgbClr val="262626"/>
                </a:solidFill>
              </a:rPr>
              <a:t>index.hml</a:t>
            </a:r>
            <a:r>
              <a:rPr lang="zh-CN" altLang="en-US" sz="1600" dirty="0">
                <a:solidFill>
                  <a:srgbClr val="262626"/>
                </a:solidFill>
              </a:rPr>
              <a:t>文件，该文件是程序主页面文件，定义界面的结构和内容，使用标签来标记文本、图像、链接等元素置，另外，界面上的每一个组件都可以绑定一个功能函数，这些和一般的前端开发相同。</a:t>
            </a:r>
            <a:br>
              <a:rPr lang="en-US" altLang="zh-CN" sz="1600" dirty="0">
                <a:solidFill>
                  <a:srgbClr val="262626"/>
                </a:solidFill>
              </a:rPr>
            </a:br>
            <a:r>
              <a:rPr lang="zh-CN" altLang="en-US" sz="1600" dirty="0">
                <a:solidFill>
                  <a:srgbClr val="262626"/>
                </a:solidFill>
              </a:rPr>
              <a:t>双击它打开编辑视图，开发工具最右侧有一个</a:t>
            </a:r>
            <a:r>
              <a:rPr lang="en-US" altLang="zh-CN" sz="1600" dirty="0">
                <a:solidFill>
                  <a:srgbClr val="262626"/>
                </a:solidFill>
              </a:rPr>
              <a:t>Previewer</a:t>
            </a:r>
            <a:r>
              <a:rPr lang="zh-CN" altLang="en-US" sz="1600" dirty="0">
                <a:solidFill>
                  <a:srgbClr val="262626"/>
                </a:solidFill>
              </a:rPr>
              <a:t>，预览器的按钮，点击可打开预览。</a:t>
            </a:r>
            <a:br>
              <a:rPr lang="en-US" altLang="zh-CN" sz="1600" dirty="0">
                <a:solidFill>
                  <a:srgbClr val="262626"/>
                </a:solidFill>
              </a:rPr>
            </a:br>
            <a:r>
              <a:rPr lang="en-US" altLang="zh-CN" sz="1600" dirty="0">
                <a:solidFill>
                  <a:srgbClr val="262626"/>
                </a:solidFill>
              </a:rPr>
              <a:t>   </a:t>
            </a:r>
            <a:br>
              <a:rPr lang="en-US" altLang="zh-CN" sz="1600" dirty="0">
                <a:solidFill>
                  <a:srgbClr val="262626"/>
                </a:solidFill>
              </a:rPr>
            </a:br>
            <a:r>
              <a:rPr lang="en-US" altLang="zh-CN" sz="1600" dirty="0">
                <a:solidFill>
                  <a:srgbClr val="262626"/>
                </a:solidFill>
              </a:rPr>
              <a:t> </a:t>
            </a:r>
            <a:r>
              <a:rPr lang="zh-CN" altLang="en-US" sz="1600" dirty="0">
                <a:solidFill>
                  <a:srgbClr val="262626"/>
                </a:solidFill>
              </a:rPr>
              <a:t>这即是一个简单的</a:t>
            </a:r>
            <a:r>
              <a:rPr lang="en-US" altLang="zh-CN" sz="1600" dirty="0">
                <a:solidFill>
                  <a:srgbClr val="262626"/>
                </a:solidFill>
              </a:rPr>
              <a:t>hello world</a:t>
            </a:r>
            <a:r>
              <a:rPr lang="zh-CN" altLang="en-US" sz="1600" dirty="0">
                <a:solidFill>
                  <a:srgbClr val="262626"/>
                </a:solidFill>
              </a:rPr>
              <a:t>项目工程了。</a:t>
            </a:r>
            <a:endParaRPr lang="zh-CN" altLang="en-US" sz="1600" dirty="0">
              <a:solidFill>
                <a:srgbClr val="262626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5617" y="4022498"/>
            <a:ext cx="3331028" cy="13815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&lt;div class="container"&gt;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    &lt;text class="title"&gt;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        Hello {{ title }}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    &lt;/text&gt;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&lt;/div&gt;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71" y="2403399"/>
            <a:ext cx="10730357" cy="4439629"/>
          </a:xfrm>
          <a:prstGeom prst="rect">
            <a:avLst/>
          </a:prstGeom>
        </p:spPr>
      </p:pic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编写代码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5942" y="1284667"/>
            <a:ext cx="11996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这里不熟悉前端可能就会产生小疑惑（又能学到新东西了），为什么这里是“</a:t>
            </a:r>
            <a:r>
              <a:rPr lang="en-US" altLang="zh-CN" dirty="0"/>
              <a:t>Hello </a:t>
            </a:r>
            <a:r>
              <a:rPr lang="zh-CN" altLang="en-US" dirty="0"/>
              <a:t>世界”，这个“世界”是哪来的，这里先按下不表。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617" y="4022498"/>
            <a:ext cx="3331028" cy="13815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&lt;div class="container"&gt;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    &lt;text class="title"&gt;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        Hello {{ title }}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    &lt;/text&gt;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&lt;/div&gt;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编写代码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6571" y="2354523"/>
            <a:ext cx="7249652" cy="21489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&lt;div class="container"&gt;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&lt;text class="title"&gt;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    Hello {{ title }}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&lt;/text&gt;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rgbClr val="FF0000"/>
                </a:solidFill>
              </a:rPr>
              <a:t>    &lt;text class="content" onclick="print"&gt;</a:t>
            </a:r>
            <a:endParaRPr lang="en-US" altLang="en-US" dirty="0">
              <a:solidFill>
                <a:srgbClr val="FF0000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rgbClr val="FF0000"/>
                </a:solidFill>
              </a:rPr>
              <a:t>        </a:t>
            </a:r>
            <a:r>
              <a:rPr lang="en-US" altLang="en-US" dirty="0" err="1">
                <a:solidFill>
                  <a:srgbClr val="FF0000"/>
                </a:solidFill>
              </a:rPr>
              <a:t>打印</a:t>
            </a:r>
            <a:endParaRPr lang="en-US" altLang="en-US" dirty="0">
              <a:solidFill>
                <a:srgbClr val="FF0000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rgbClr val="FF0000"/>
                </a:solidFill>
              </a:rPr>
              <a:t>    &lt;/text&gt;</a:t>
            </a:r>
            <a:endParaRPr lang="en-US" altLang="en-US" dirty="0">
              <a:solidFill>
                <a:srgbClr val="FF0000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&lt;/div&gt;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5942" y="1079960"/>
            <a:ext cx="105995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effectLst/>
              </a:rPr>
              <a:t>2.</a:t>
            </a:r>
            <a:r>
              <a:rPr lang="zh-CN" altLang="en-US" sz="1600" b="1" dirty="0">
                <a:solidFill>
                  <a:srgbClr val="262626"/>
                </a:solidFill>
                <a:effectLst/>
              </a:rPr>
              <a:t> </a:t>
            </a:r>
            <a:r>
              <a:rPr lang="zh-CN" altLang="en-US" sz="1600" b="1" dirty="0">
                <a:solidFill>
                  <a:srgbClr val="262626"/>
                </a:solidFill>
              </a:rPr>
              <a:t>好像每次初学都是</a:t>
            </a:r>
            <a:r>
              <a:rPr lang="en-US" altLang="zh-CN" sz="1600" b="1" dirty="0">
                <a:solidFill>
                  <a:srgbClr val="262626"/>
                </a:solidFill>
              </a:rPr>
              <a:t>hello world</a:t>
            </a:r>
            <a:r>
              <a:rPr lang="zh-CN" altLang="en-US" sz="1600" b="1" dirty="0">
                <a:solidFill>
                  <a:srgbClr val="262626"/>
                </a:solidFill>
              </a:rPr>
              <a:t>。</a:t>
            </a:r>
            <a:endParaRPr lang="en-US" altLang="zh-CN" sz="1600" b="1" dirty="0">
              <a:solidFill>
                <a:srgbClr val="262626"/>
              </a:solidFill>
            </a:endParaRPr>
          </a:p>
          <a:p>
            <a:r>
              <a:rPr lang="zh-CN" altLang="en-US" sz="1600" dirty="0">
                <a:solidFill>
                  <a:srgbClr val="262626"/>
                </a:solidFill>
                <a:effectLst/>
              </a:rPr>
              <a:t>编写一个</a:t>
            </a:r>
            <a:r>
              <a:rPr lang="zh-CN" altLang="en-US" sz="1600" dirty="0">
                <a:solidFill>
                  <a:srgbClr val="FF0000"/>
                </a:solidFill>
                <a:effectLst/>
              </a:rPr>
              <a:t>打印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的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text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组件，添加如下标注代码</a:t>
            </a:r>
            <a:r>
              <a:rPr lang="zh-CN" alt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sz="1600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600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这里添加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打印</a:t>
            </a:r>
            <a:r>
              <a:rPr lang="zh-CN" alt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文本作为按键，通过</a:t>
            </a:r>
            <a:r>
              <a:rPr lang="en-US" altLang="zh-CN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onclick</a:t>
            </a:r>
            <a:r>
              <a:rPr lang="zh-CN" alt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触发点击事件，调用</a:t>
            </a:r>
            <a:r>
              <a:rPr lang="en-US" altLang="en-US" sz="1600" dirty="0">
                <a:solidFill>
                  <a:srgbClr val="FF0000"/>
                </a:solidFill>
              </a:rPr>
              <a:t>print</a:t>
            </a:r>
            <a:r>
              <a:rPr lang="zh-CN" alt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函数。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编写代码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5941" y="1079960"/>
            <a:ext cx="1160728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en-US" altLang="zh-CN" sz="1600" b="1" dirty="0">
                <a:solidFill>
                  <a:srgbClr val="262626"/>
                </a:solidFill>
              </a:rPr>
              <a:t>3. </a:t>
            </a:r>
            <a:r>
              <a:rPr lang="zh-CN" altLang="zh-CN" sz="1600" dirty="0">
                <a:solidFill>
                  <a:srgbClr val="262626"/>
                </a:solidFill>
              </a:rPr>
              <a:t>找到</a:t>
            </a:r>
            <a:r>
              <a:rPr lang="en-US" altLang="zh-CN" sz="1600" dirty="0">
                <a:solidFill>
                  <a:srgbClr val="262626"/>
                </a:solidFill>
              </a:rPr>
              <a:t>index.css</a:t>
            </a:r>
            <a:r>
              <a:rPr lang="zh-CN" altLang="zh-CN" sz="1600" dirty="0">
                <a:solidFill>
                  <a:srgbClr val="262626"/>
                </a:solidFill>
              </a:rPr>
              <a:t>文件，该文件</a:t>
            </a:r>
            <a:r>
              <a:rPr lang="zh-CN" altLang="en-US" sz="1600" dirty="0">
                <a:solidFill>
                  <a:srgbClr val="262626"/>
                </a:solidFill>
              </a:rPr>
              <a:t>在前端开发中存放的</a:t>
            </a:r>
            <a:r>
              <a:rPr lang="zh-CN" altLang="zh-CN" sz="1600" dirty="0">
                <a:solidFill>
                  <a:srgbClr val="262626"/>
                </a:solidFill>
              </a:rPr>
              <a:t>是程序主页面对应的</a:t>
            </a:r>
            <a:r>
              <a:rPr lang="en-US" altLang="zh-CN" sz="1600" dirty="0" err="1">
                <a:solidFill>
                  <a:srgbClr val="262626"/>
                </a:solidFill>
              </a:rPr>
              <a:t>css</a:t>
            </a:r>
            <a:r>
              <a:rPr lang="zh-CN" altLang="zh-CN" sz="1600" dirty="0">
                <a:solidFill>
                  <a:srgbClr val="262626"/>
                </a:solidFill>
              </a:rPr>
              <a:t>样式</a:t>
            </a:r>
            <a:r>
              <a:rPr lang="zh-CN" altLang="en-US" sz="1600" dirty="0">
                <a:solidFill>
                  <a:srgbClr val="262626"/>
                </a:solidFill>
              </a:rPr>
              <a:t>（</a:t>
            </a:r>
            <a:r>
              <a:rPr lang="zh-CN" altLang="en-US" sz="16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控制界面的外观和布局，如颜色、字体、对齐方式、组件间隔</a:t>
            </a:r>
            <a:r>
              <a:rPr lang="zh-CN" altLang="en-US" sz="1600" dirty="0">
                <a:solidFill>
                  <a:srgbClr val="262626"/>
                </a:solidFill>
              </a:rPr>
              <a:t>）</a:t>
            </a:r>
            <a:r>
              <a:rPr lang="zh-CN" altLang="zh-CN" sz="1600" dirty="0">
                <a:solidFill>
                  <a:srgbClr val="262626"/>
                </a:solidFill>
              </a:rPr>
              <a:t>文件，直接双击打开添加如下代码</a:t>
            </a:r>
            <a:r>
              <a:rPr lang="zh-CN" altLang="en-US" sz="1600" dirty="0">
                <a:solidFill>
                  <a:srgbClr val="262626"/>
                </a:solidFill>
              </a:rPr>
              <a:t>，设置界面容器、标题、文本的格式。</a:t>
            </a:r>
            <a:endParaRPr lang="zh-CN" altLang="zh-CN" sz="1600" dirty="0">
              <a:solidFill>
                <a:srgbClr val="26262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7342" y="1859640"/>
            <a:ext cx="5589038" cy="4568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.container 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width: 100%;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height: 100%;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flex-direction: column;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justify-content: center;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align-items: center;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}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​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.title 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width: 200px;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font-size: 30px;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text-align: center;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}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​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.content{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margin-top: 20px;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width: 200px;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font-size: 30px;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text-align: center;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}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编写代码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5941" y="1079960"/>
            <a:ext cx="11607283" cy="79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</a:rPr>
              <a:t>4. </a:t>
            </a:r>
            <a:r>
              <a:rPr lang="zh-CN" altLang="en-US" sz="1600" dirty="0">
                <a:solidFill>
                  <a:srgbClr val="262626"/>
                </a:solidFill>
              </a:rPr>
              <a:t>找到</a:t>
            </a:r>
            <a:r>
              <a:rPr lang="en-US" altLang="zh-CN" sz="1600" dirty="0">
                <a:solidFill>
                  <a:srgbClr val="262626"/>
                </a:solidFill>
              </a:rPr>
              <a:t>index.js</a:t>
            </a:r>
            <a:r>
              <a:rPr lang="zh-CN" altLang="en-US" sz="1600" dirty="0">
                <a:solidFill>
                  <a:srgbClr val="262626"/>
                </a:solidFill>
              </a:rPr>
              <a:t>文件，该文件是程序主页面对应的</a:t>
            </a:r>
            <a:r>
              <a:rPr lang="en-US" altLang="zh-CN" sz="1600" dirty="0">
                <a:solidFill>
                  <a:srgbClr val="262626"/>
                </a:solidFill>
              </a:rPr>
              <a:t>JavaScript</a:t>
            </a:r>
            <a:r>
              <a:rPr lang="zh-CN" altLang="en-US" sz="1600" dirty="0">
                <a:solidFill>
                  <a:srgbClr val="262626"/>
                </a:solidFill>
              </a:rPr>
              <a:t>文件，主要写一些对应的事件代码和相关函数。双击打开添加如下代码，编写</a:t>
            </a:r>
            <a:r>
              <a:rPr lang="en-US" altLang="zh-CN" sz="1600" dirty="0">
                <a:solidFill>
                  <a:srgbClr val="262626"/>
                </a:solidFill>
              </a:rPr>
              <a:t>exit</a:t>
            </a:r>
            <a:r>
              <a:rPr lang="zh-CN" altLang="en-US" sz="1600" dirty="0">
                <a:solidFill>
                  <a:srgbClr val="262626"/>
                </a:solidFill>
              </a:rPr>
              <a:t>函数。</a:t>
            </a:r>
            <a:endParaRPr lang="zh-CN" altLang="en-US" sz="1600" dirty="0">
              <a:solidFill>
                <a:srgbClr val="262626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注意逗号，</a:t>
            </a:r>
            <a:r>
              <a:rPr lang="en-US" altLang="zh-CN" sz="1400" dirty="0">
                <a:solidFill>
                  <a:srgbClr val="FF0000"/>
                </a:solidFill>
              </a:rPr>
              <a:t>title</a:t>
            </a:r>
            <a:r>
              <a:rPr lang="zh-CN" altLang="en-US" sz="1400" dirty="0">
                <a:solidFill>
                  <a:srgbClr val="FF0000"/>
                </a:solidFill>
              </a:rPr>
              <a:t>后面是一对单引号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2655" y="2165243"/>
            <a:ext cx="5926805" cy="321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import app from '@</a:t>
            </a:r>
            <a:r>
              <a:rPr lang="en-US" altLang="en-US" dirty="0" err="1">
                <a:solidFill>
                  <a:schemeClr val="tx1"/>
                </a:solidFill>
              </a:rPr>
              <a:t>system.app</a:t>
            </a:r>
            <a:r>
              <a:rPr lang="en-US" altLang="en-US" dirty="0">
                <a:solidFill>
                  <a:schemeClr val="tx1"/>
                </a:solidFill>
              </a:rPr>
              <a:t>';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export default 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data: 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    title: ''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},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</a:t>
            </a:r>
            <a:r>
              <a:rPr lang="en-US" altLang="en-US" dirty="0" err="1">
                <a:solidFill>
                  <a:schemeClr val="tx1"/>
                </a:solidFill>
              </a:rPr>
              <a:t>onInit</a:t>
            </a:r>
            <a:r>
              <a:rPr lang="en-US" altLang="en-US" dirty="0">
                <a:solidFill>
                  <a:schemeClr val="tx1"/>
                </a:solidFill>
              </a:rPr>
              <a:t>() 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    </a:t>
            </a:r>
            <a:r>
              <a:rPr lang="en-US" altLang="en-US" dirty="0" err="1">
                <a:solidFill>
                  <a:schemeClr val="tx1"/>
                </a:solidFill>
              </a:rPr>
              <a:t>this.title</a:t>
            </a:r>
            <a:r>
              <a:rPr lang="en-US" altLang="en-US" dirty="0">
                <a:solidFill>
                  <a:schemeClr val="tx1"/>
                </a:solidFill>
              </a:rPr>
              <a:t> = </a:t>
            </a:r>
            <a:r>
              <a:rPr lang="en-US" altLang="en-US" dirty="0" err="1">
                <a:solidFill>
                  <a:schemeClr val="tx1"/>
                </a:solidFill>
              </a:rPr>
              <a:t>this.$t</a:t>
            </a:r>
            <a:r>
              <a:rPr lang="en-US" altLang="en-US" dirty="0">
                <a:solidFill>
                  <a:schemeClr val="tx1"/>
                </a:solidFill>
              </a:rPr>
              <a:t>('</a:t>
            </a:r>
            <a:r>
              <a:rPr lang="en-US" altLang="en-US" dirty="0" err="1">
                <a:solidFill>
                  <a:schemeClr val="tx1"/>
                </a:solidFill>
              </a:rPr>
              <a:t>strings.world</a:t>
            </a:r>
            <a:r>
              <a:rPr lang="en-US" altLang="en-US" dirty="0">
                <a:solidFill>
                  <a:schemeClr val="tx1"/>
                </a:solidFill>
              </a:rPr>
              <a:t>');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},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print(e){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    console.log("hello world")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}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}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编写代码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4816" y="1326655"/>
            <a:ext cx="5514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导入接口，类似</a:t>
            </a:r>
            <a:r>
              <a:rPr lang="en-US" altLang="zh-CN" sz="1600" dirty="0"/>
              <a:t>c</a:t>
            </a:r>
            <a:r>
              <a:rPr lang="zh-CN" altLang="en-US" sz="1600" dirty="0"/>
              <a:t>语言的头文件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205272" y="1878694"/>
            <a:ext cx="5926805" cy="321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import app from '@</a:t>
            </a:r>
            <a:r>
              <a:rPr lang="en-US" altLang="en-US" dirty="0" err="1">
                <a:solidFill>
                  <a:schemeClr val="tx1"/>
                </a:solidFill>
              </a:rPr>
              <a:t>system.app</a:t>
            </a:r>
            <a:r>
              <a:rPr lang="en-US" altLang="en-US" dirty="0">
                <a:solidFill>
                  <a:schemeClr val="tx1"/>
                </a:solidFill>
              </a:rPr>
              <a:t>';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export default 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data: 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    title: ''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},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</a:t>
            </a:r>
            <a:r>
              <a:rPr lang="en-US" altLang="en-US" dirty="0" err="1">
                <a:solidFill>
                  <a:schemeClr val="tx1"/>
                </a:solidFill>
              </a:rPr>
              <a:t>onInit</a:t>
            </a:r>
            <a:r>
              <a:rPr lang="en-US" altLang="en-US" dirty="0">
                <a:solidFill>
                  <a:schemeClr val="tx1"/>
                </a:solidFill>
              </a:rPr>
              <a:t>() 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    </a:t>
            </a:r>
            <a:r>
              <a:rPr lang="en-US" altLang="en-US" dirty="0" err="1">
                <a:solidFill>
                  <a:schemeClr val="tx1"/>
                </a:solidFill>
              </a:rPr>
              <a:t>this.title</a:t>
            </a:r>
            <a:r>
              <a:rPr lang="en-US" altLang="en-US" dirty="0">
                <a:solidFill>
                  <a:schemeClr val="tx1"/>
                </a:solidFill>
              </a:rPr>
              <a:t> = </a:t>
            </a:r>
            <a:r>
              <a:rPr lang="en-US" altLang="en-US" dirty="0" err="1">
                <a:solidFill>
                  <a:schemeClr val="tx1"/>
                </a:solidFill>
              </a:rPr>
              <a:t>this.$t</a:t>
            </a:r>
            <a:r>
              <a:rPr lang="en-US" altLang="en-US" dirty="0">
                <a:solidFill>
                  <a:schemeClr val="tx1"/>
                </a:solidFill>
              </a:rPr>
              <a:t>('</a:t>
            </a:r>
            <a:r>
              <a:rPr lang="en-US" altLang="en-US" dirty="0" err="1">
                <a:solidFill>
                  <a:schemeClr val="tx1"/>
                </a:solidFill>
              </a:rPr>
              <a:t>strings.world</a:t>
            </a:r>
            <a:r>
              <a:rPr lang="en-US" altLang="en-US" dirty="0">
                <a:solidFill>
                  <a:schemeClr val="tx1"/>
                </a:solidFill>
              </a:rPr>
              <a:t>');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},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print(e){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    console.log("hello world")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}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}</a:t>
            </a:r>
            <a:endParaRPr lang="en-US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endCxn id="5" idx="2"/>
          </p:cNvCxnSpPr>
          <p:nvPr/>
        </p:nvCxnSpPr>
        <p:spPr>
          <a:xfrm flipV="1">
            <a:off x="2901820" y="1665209"/>
            <a:ext cx="6200192" cy="503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344816" y="2246026"/>
            <a:ext cx="5514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数据，可以在</a:t>
            </a:r>
            <a:r>
              <a:rPr lang="en-US" altLang="zh-CN" sz="1600" dirty="0" err="1"/>
              <a:t>hml</a:t>
            </a:r>
            <a:r>
              <a:rPr lang="zh-CN" altLang="en-US" sz="1600" dirty="0"/>
              <a:t>中用</a:t>
            </a:r>
            <a:r>
              <a:rPr lang="en-US" altLang="zh-CN" sz="1600" dirty="0"/>
              <a:t>{{</a:t>
            </a:r>
            <a:r>
              <a:rPr lang="zh-CN" altLang="en-US" sz="1600" dirty="0"/>
              <a:t>变量名</a:t>
            </a:r>
            <a:r>
              <a:rPr lang="en-US" altLang="zh-CN" sz="1600" dirty="0"/>
              <a:t>}}</a:t>
            </a:r>
            <a:r>
              <a:rPr lang="zh-CN" altLang="en-US" sz="1600" dirty="0"/>
              <a:t>形式引用</a:t>
            </a:r>
            <a:endParaRPr lang="zh-CN" altLang="en-US" sz="1600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418253" y="2584580"/>
            <a:ext cx="5113176" cy="37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15" idx="0"/>
          </p:cNvCxnSpPr>
          <p:nvPr/>
        </p:nvCxnSpPr>
        <p:spPr>
          <a:xfrm>
            <a:off x="1968759" y="4422710"/>
            <a:ext cx="348472" cy="1404420"/>
          </a:xfrm>
          <a:prstGeom prst="straightConnector1">
            <a:avLst/>
          </a:prstGeom>
          <a:ln>
            <a:solidFill>
              <a:srgbClr val="F92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75442" y="5827130"/>
            <a:ext cx="2083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类似于</a:t>
            </a:r>
            <a:r>
              <a:rPr lang="en-US" altLang="zh-CN" sz="1600" dirty="0"/>
              <a:t>c</a:t>
            </a:r>
            <a:r>
              <a:rPr lang="zh-CN" altLang="en-US" sz="1600" dirty="0"/>
              <a:t>语言的</a:t>
            </a:r>
            <a:r>
              <a:rPr lang="en-US" altLang="zh-CN" sz="1600" dirty="0" err="1"/>
              <a:t>printf</a:t>
            </a:r>
            <a:endParaRPr lang="zh-CN" altLang="en-US" sz="16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9" y="3154468"/>
            <a:ext cx="5301852" cy="2820857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>
            <a:off x="3974841" y="3601616"/>
            <a:ext cx="3275045" cy="178214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77608" y="6080736"/>
            <a:ext cx="5514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这在很多前端开发中都会用到这个</a:t>
            </a:r>
            <a:r>
              <a:rPr lang="en-US" altLang="zh-CN" sz="1600" dirty="0" err="1"/>
              <a:t>json</a:t>
            </a:r>
            <a:r>
              <a:rPr lang="zh-CN" altLang="en-US" sz="1600" dirty="0"/>
              <a:t>文件，可以提供字符串之间的映射。</a:t>
            </a:r>
            <a:r>
              <a:rPr lang="zh-CN" altLang="en-US" sz="1600" dirty="0">
                <a:solidFill>
                  <a:srgbClr val="FF0000"/>
                </a:solidFill>
              </a:rPr>
              <a:t>所以会显示“世界”。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效果展示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1722" y="5542384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effectLst/>
              </a:rPr>
              <a:t>这样我们的一个</a:t>
            </a:r>
            <a:r>
              <a:rPr lang="en-US" altLang="zh-CN" dirty="0">
                <a:solidFill>
                  <a:srgbClr val="262626"/>
                </a:solidFill>
                <a:effectLst/>
              </a:rPr>
              <a:t>hello world</a:t>
            </a:r>
            <a:r>
              <a:rPr lang="zh-CN" altLang="en-US" dirty="0">
                <a:solidFill>
                  <a:srgbClr val="262626"/>
                </a:solidFill>
                <a:effectLst/>
              </a:rPr>
              <a:t>程序就编写完成了。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14399" y="1107693"/>
            <a:ext cx="10400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effectLst/>
              </a:rPr>
              <a:t>完成编辑后，在预览界面即可展示如下效果，点击预览屏幕上的“打印”，即可在日志里看到输出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2" y="1654743"/>
            <a:ext cx="9032033" cy="3709922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将代码编译成hap包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5941" y="1079960"/>
            <a:ext cx="1160728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</a:rPr>
              <a:t>1. 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点击编辑器最左下角的</a:t>
            </a:r>
            <a:r>
              <a:rPr lang="en-US" altLang="zh-CN" sz="1600" dirty="0" err="1">
                <a:solidFill>
                  <a:srgbClr val="262626"/>
                </a:solidFill>
                <a:effectLst/>
              </a:rPr>
              <a:t>OhosBuild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 </a:t>
            </a:r>
            <a:r>
              <a:rPr lang="en-US" altLang="zh-CN" sz="1600" dirty="0" err="1">
                <a:solidFill>
                  <a:srgbClr val="262626"/>
                </a:solidFill>
                <a:effectLst/>
              </a:rPr>
              <a:t>Varilants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或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Build </a:t>
            </a:r>
            <a:r>
              <a:rPr lang="en-US" altLang="zh-CN" sz="1600" dirty="0" err="1">
                <a:solidFill>
                  <a:srgbClr val="262626"/>
                </a:solidFill>
                <a:effectLst/>
              </a:rPr>
              <a:t>Varilants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，打开编译模式选择视图，编译模式分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debug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和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release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，这里我们选择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release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模式。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" y="1952812"/>
            <a:ext cx="3982006" cy="4277322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将代码编译成hap包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5941" y="1079960"/>
            <a:ext cx="1160728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</a:rPr>
              <a:t>2. 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点击编辑器上方菜单栏的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Build-&gt;Build Hap(s)/App(s)-&gt;Build Hap(s)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，系统就会开始自动编译代码成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hap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包，等到下方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Build Output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无编译错误，就表示代码编译完成了。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2553732"/>
            <a:ext cx="10668000" cy="2103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/>
          <p:nvPr/>
        </p:nvSpPr>
        <p:spPr>
          <a:xfrm>
            <a:off x="891952" y="1308704"/>
            <a:ext cx="9592309" cy="19043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25400" algn="l" rtl="0" eaLnBrk="0">
              <a:lnSpc>
                <a:spcPct val="94000"/>
              </a:lnSpc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使用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HCS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作为配置描述源码，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驱动配置包含两部分， 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框架定义的驱动设备描述和驱动的私有配置信息</a:t>
            </a:r>
            <a:endParaRPr lang="en-US" altLang="en-US" sz="1400" dirty="0"/>
          </a:p>
          <a:p>
            <a:pPr algn="l" rtl="0" eaLnBrk="0">
              <a:lnSpc>
                <a:spcPct val="158000"/>
              </a:lnSpc>
            </a:pPr>
            <a:endParaRPr lang="en-US" altLang="en-US" sz="1000" dirty="0"/>
          </a:p>
          <a:p>
            <a:pPr marL="26670" algn="l" rtl="0" eaLnBrk="0">
              <a:lnSpc>
                <a:spcPct val="94000"/>
              </a:lnSpc>
              <a:spcBef>
                <a:spcPts val="550"/>
              </a:spcBef>
            </a:pPr>
            <a:r>
              <a:rPr sz="1800" b="1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800" b="1" kern="0" spc="-1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4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、添加驱动设备描述</a:t>
            </a:r>
            <a:endParaRPr lang="en-US" altLang="en-US" sz="18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25400" algn="l" rtl="0" eaLnBrk="0">
              <a:lnSpc>
                <a:spcPct val="87000"/>
              </a:lnSpc>
              <a:spcBef>
                <a:spcPts val="430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框架加载驱动所需要的信息来源于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框架定义的驱动设备描述，因此基于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框架开发的驱动必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须要在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框架定义的</a:t>
            </a:r>
            <a:endParaRPr lang="en-US" altLang="en-US" sz="1400" dirty="0"/>
          </a:p>
          <a:p>
            <a:pPr marL="18415" algn="l" rtl="0" eaLnBrk="0">
              <a:lnSpc>
                <a:spcPts val="2545"/>
              </a:lnSpc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device_info.hcs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配置文件中添加对应的设备描述。</a:t>
            </a:r>
            <a:endParaRPr lang="en-US" altLang="en-US" sz="1400" dirty="0"/>
          </a:p>
          <a:p>
            <a:pPr algn="l" rtl="0" eaLnBrk="0">
              <a:lnSpc>
                <a:spcPct val="105000"/>
              </a:lnSpc>
            </a:pPr>
            <a:endParaRPr lang="en-US" altLang="en-US" sz="12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400" kern="0" spc="0" dirty="0">
                <a:solidFill>
                  <a:srgbClr val="40485B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device\st\bearpi_hm_micro\liteos_a\hdf_config\device_inf</a:t>
            </a:r>
            <a:r>
              <a:rPr sz="1400" kern="0" spc="-10" dirty="0">
                <a:solidFill>
                  <a:srgbClr val="40485B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o\</a:t>
            </a:r>
            <a:r>
              <a:rPr sz="1400" kern="0" spc="-10" dirty="0" err="1">
                <a:solidFill>
                  <a:srgbClr val="40485B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device_info.hcs</a:t>
            </a:r>
            <a:r>
              <a:rPr sz="1400" kern="0" spc="-1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文件中添加以下代码</a:t>
            </a:r>
            <a:endParaRPr lang="en-US" altLang="en-US" sz="1400" dirty="0"/>
          </a:p>
        </p:txBody>
      </p:sp>
      <p:sp>
        <p:nvSpPr>
          <p:cNvPr id="56" name="textbox 56"/>
          <p:cNvSpPr/>
          <p:nvPr/>
        </p:nvSpPr>
        <p:spPr>
          <a:xfrm>
            <a:off x="3666663" y="3506413"/>
            <a:ext cx="6994525" cy="19361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314325" indent="-77470" algn="l" rtl="0" eaLnBrk="0">
              <a:lnSpc>
                <a:spcPct val="124000"/>
              </a:lnSpc>
              <a:spcBef>
                <a:spcPts val="760"/>
              </a:spcBef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en-US" sz="1100" dirty="0"/>
          </a:p>
        </p:txBody>
      </p:sp>
      <p:sp>
        <p:nvSpPr>
          <p:cNvPr id="58" name="textbox 58"/>
          <p:cNvSpPr/>
          <p:nvPr/>
        </p:nvSpPr>
        <p:spPr>
          <a:xfrm>
            <a:off x="4056005" y="5860916"/>
            <a:ext cx="8778240" cy="683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100" dirty="0"/>
          </a:p>
        </p:txBody>
      </p:sp>
      <p:sp>
        <p:nvSpPr>
          <p:cNvPr id="60" name="textbox 60"/>
          <p:cNvSpPr/>
          <p:nvPr/>
        </p:nvSpPr>
        <p:spPr>
          <a:xfrm>
            <a:off x="770255" y="3213100"/>
            <a:ext cx="11167110" cy="3644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300" dirty="0"/>
          </a:p>
          <a:p>
            <a:pPr algn="l" rtl="0" eaLnBrk="0">
              <a:lnSpc>
                <a:spcPct val="84000"/>
              </a:lnSpc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device_led</a:t>
            </a:r>
            <a:r>
              <a:rPr sz="1400" kern="0" spc="17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:: d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evice {</a:t>
            </a:r>
            <a:r>
              <a:rPr lang="en-US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		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// led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设备节点</a:t>
            </a:r>
            <a:endParaRPr lang="en-US" altLang="en-US" sz="1400" i="1" dirty="0">
              <a:solidFill>
                <a:schemeClr val="bg1">
                  <a:lumMod val="50000"/>
                </a:schemeClr>
              </a:solidFill>
            </a:endParaRPr>
          </a:p>
          <a:p>
            <a:pPr marL="12700" algn="l" rtl="0" eaLnBrk="0">
              <a:lnSpc>
                <a:spcPct val="87000"/>
              </a:lnSpc>
            </a:pPr>
            <a:endParaRPr lang="en-US" altLang="en-US" sz="1400" dirty="0"/>
          </a:p>
          <a:p>
            <a:pPr algn="l" rtl="0" eaLnBrk="0">
              <a:lnSpc>
                <a:spcPct val="84000"/>
              </a:lnSpc>
              <a:spcBef>
                <a:spcPts val="830"/>
              </a:spcBef>
              <a:buClrTx/>
              <a:buSzTx/>
              <a:buFontTx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device0</a:t>
            </a:r>
            <a:r>
              <a:rPr sz="1400" kern="0" spc="17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::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deviceNode</a:t>
            </a:r>
            <a:r>
              <a:rPr sz="1400" kern="0" spc="5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{</a:t>
            </a:r>
            <a:r>
              <a:rPr lang="en-US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		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// led驱动的DeviceNode节点</a:t>
            </a:r>
            <a:endParaRPr sz="1400" i="1" kern="0" spc="-10" dirty="0">
              <a:solidFill>
                <a:schemeClr val="bg1">
                  <a:lumMod val="50000"/>
                  <a:alpha val="100000"/>
                </a:scheme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marL="626745" algn="l" rtl="0" eaLnBrk="0">
              <a:lnSpc>
                <a:spcPct val="87000"/>
              </a:lnSpc>
              <a:spcBef>
                <a:spcPts val="830"/>
              </a:spcBef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policy =</a:t>
            </a:r>
            <a:r>
              <a:rPr sz="1400" kern="0" spc="14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2;</a:t>
            </a:r>
            <a:r>
              <a:rPr lang="en-US"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			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// policy字段是驱动服务发布的策略，在驱动服务管理章节有详细介绍</a:t>
            </a:r>
            <a:endParaRPr sz="1400" i="1" kern="0" spc="-10" dirty="0">
              <a:solidFill>
                <a:schemeClr val="bg1">
                  <a:lumMod val="50000"/>
                  <a:alpha val="100000"/>
                </a:schemeClr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+mn-ea"/>
            </a:endParaRPr>
          </a:p>
          <a:p>
            <a:pPr marL="626745" algn="l" rtl="0" eaLnBrk="0">
              <a:lnSpc>
                <a:spcPct val="87000"/>
              </a:lnSpc>
              <a:spcBef>
                <a:spcPts val="830"/>
              </a:spcBef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priority =</a:t>
            </a:r>
            <a:r>
              <a:rPr sz="1400" kern="0" spc="9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10;</a:t>
            </a:r>
            <a:r>
              <a:rPr lang="en-US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		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// 驱动启动优先级（0-200），值越大优先级越低，建议默认配100，</a:t>
            </a:r>
            <a:endParaRPr sz="1400" i="1" kern="0" spc="-10" dirty="0">
              <a:solidFill>
                <a:schemeClr val="bg1">
                  <a:lumMod val="50000"/>
                  <a:alpha val="100000"/>
                </a:schemeClr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+mn-ea"/>
            </a:endParaRPr>
          </a:p>
          <a:p>
            <a:pPr marL="626745" algn="l" rtl="0" eaLnBrk="0">
              <a:lnSpc>
                <a:spcPct val="87000"/>
              </a:lnSpc>
              <a:spcBef>
                <a:spcPts val="830"/>
              </a:spcBef>
            </a:pP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 </a:t>
            </a:r>
            <a:r>
              <a:rPr lang="en-US"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              		   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优先级相同则不保证device的加载顺序</a:t>
            </a:r>
            <a:endParaRPr sz="1400" i="1" kern="0" spc="-10" dirty="0">
              <a:solidFill>
                <a:schemeClr val="bg1">
                  <a:lumMod val="50000"/>
                  <a:alpha val="100000"/>
                </a:schemeClr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+mn-ea"/>
            </a:endParaRPr>
          </a:p>
          <a:p>
            <a:pPr marL="626745" algn="l" rtl="0" eaLnBrk="0">
              <a:lnSpc>
                <a:spcPct val="87000"/>
              </a:lnSpc>
              <a:spcBef>
                <a:spcPts val="830"/>
              </a:spcBef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preload =</a:t>
            </a:r>
            <a:r>
              <a:rPr sz="1400" kern="0" spc="5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1;</a:t>
            </a:r>
            <a:r>
              <a:rPr lang="en-US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			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// 驱动按需加载字段</a:t>
            </a:r>
            <a:endParaRPr sz="1400" i="1" kern="0" spc="-10" dirty="0">
              <a:solidFill>
                <a:schemeClr val="bg1">
                  <a:lumMod val="50000"/>
                  <a:alpha val="100000"/>
                </a:scheme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marL="626745" algn="l" rtl="0" eaLnBrk="0">
              <a:lnSpc>
                <a:spcPct val="87000"/>
              </a:lnSpc>
              <a:spcBef>
                <a:spcPts val="875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permission = 0777;</a:t>
            </a:r>
            <a:r>
              <a:rPr lang="en-US"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		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// 驱动创建设备节点权限</a:t>
            </a:r>
            <a:endParaRPr lang="en-US" altLang="en-US" sz="1400" dirty="0"/>
          </a:p>
          <a:p>
            <a:pPr marL="622300" algn="l" rtl="0" eaLnBrk="0">
              <a:lnSpc>
                <a:spcPct val="84000"/>
              </a:lnSpc>
              <a:spcBef>
                <a:spcPts val="830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moduleName =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"HDF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_LED"</a:t>
            </a:r>
            <a:r>
              <a:rPr lang="en-US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;</a:t>
            </a:r>
            <a:r>
              <a:rPr lang="en-US" altLang="zh-CN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宋体" panose="02010600030101010101" pitchFamily="2" charset="-122"/>
                <a:cs typeface="Consolas" panose="020B0609020204030204"/>
              </a:rPr>
              <a:t>	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// 驱动名称，该字段的值必须和驱动入口结构的moduleName值一致</a:t>
            </a:r>
            <a:endParaRPr sz="1400" kern="0" spc="-2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marL="622300" algn="l" rtl="0" eaLnBrk="0">
              <a:lnSpc>
                <a:spcPct val="84000"/>
              </a:lnSpc>
              <a:spcBef>
                <a:spcPts val="830"/>
              </a:spcBef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serviceName =</a:t>
            </a:r>
            <a:r>
              <a:rPr sz="1400" kern="0" spc="1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hdf_led";</a:t>
            </a:r>
            <a:r>
              <a:rPr lang="en-US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	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// 驱动对外发布服务的名称，必须唯一</a:t>
            </a:r>
            <a:endParaRPr sz="14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622300" algn="l" rtl="0" eaLnBrk="0">
              <a:lnSpc>
                <a:spcPct val="84000"/>
              </a:lnSpc>
              <a:spcBef>
                <a:spcPts val="830"/>
              </a:spcBef>
            </a:pPr>
            <a:r>
              <a:rPr sz="14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deviceMatchAttr = "st_stm32mp157_led";</a:t>
            </a:r>
            <a:r>
              <a:rPr sz="1400" i="1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 </a:t>
            </a:r>
            <a:r>
              <a:rPr sz="1400" i="1" kern="0" spc="-10" dirty="0">
                <a:solidFill>
                  <a:schemeClr val="bg1">
                    <a:lumMod val="50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// </a:t>
            </a:r>
            <a:r>
              <a:rPr sz="1400" i="1" kern="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驱动私有数据匹配的关键</a:t>
            </a:r>
            <a:r>
              <a:rPr sz="1400" i="1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字，必须和驱动私有数据配置表中的</a:t>
            </a:r>
            <a:r>
              <a:rPr sz="1400" i="1" kern="0" spc="-1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match_attr</a:t>
            </a:r>
            <a:r>
              <a:rPr sz="1400" i="1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值相等</a:t>
            </a:r>
            <a:endParaRPr lang="en-US" altLang="en-US" sz="1400" dirty="0"/>
          </a:p>
          <a:p>
            <a:pPr marL="317500" algn="l" rtl="0" eaLnBrk="0">
              <a:lnSpc>
                <a:spcPts val="1980"/>
              </a:lnSpc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}</a:t>
            </a:r>
            <a:endParaRPr lang="en-US" altLang="en-US" sz="1400" dirty="0"/>
          </a:p>
          <a:p>
            <a:pPr algn="l" rtl="0" eaLnBrk="0">
              <a:lnSpc>
                <a:spcPct val="104000"/>
              </a:lnSpc>
            </a:pPr>
            <a:endParaRPr lang="en-US" altLang="en-US" sz="1400" dirty="0"/>
          </a:p>
          <a:p>
            <a:pPr marL="12700" algn="l" rtl="0" eaLnBrk="0">
              <a:lnSpc>
                <a:spcPct val="87000"/>
              </a:lnSpc>
              <a:spcBef>
                <a:spcPts val="0"/>
              </a:spcBef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}</a:t>
            </a:r>
            <a:endParaRPr lang="en-US" altLang="en-US" sz="1400" dirty="0"/>
          </a:p>
          <a:p>
            <a:pPr marL="622300" algn="l" rtl="0" eaLnBrk="0">
              <a:lnSpc>
                <a:spcPct val="84000"/>
              </a:lnSpc>
              <a:spcBef>
                <a:spcPts val="830"/>
              </a:spcBef>
            </a:pPr>
            <a:endParaRPr lang="en-US" altLang="en-US" sz="1400" dirty="0"/>
          </a:p>
        </p:txBody>
      </p:sp>
      <p:sp>
        <p:nvSpPr>
          <p:cNvPr id="62" name="textbox 62"/>
          <p:cNvSpPr/>
          <p:nvPr/>
        </p:nvSpPr>
        <p:spPr>
          <a:xfrm>
            <a:off x="-11937" y="429695"/>
            <a:ext cx="6839584" cy="5829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4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4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编写驱动配置文件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64" name="picture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将代码编译成hap包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5184"/>
          <a:stretch>
            <a:fillRect/>
          </a:stretch>
        </p:blipFill>
        <p:spPr>
          <a:xfrm>
            <a:off x="326571" y="1903445"/>
            <a:ext cx="10871200" cy="1853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5941" y="1079960"/>
            <a:ext cx="116072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</a:rPr>
              <a:t>3. 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完成之后找到项目存放目录进入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build-&gt;outputs-&gt;hap-&gt;release-&gt;</a:t>
            </a:r>
            <a:r>
              <a:rPr lang="en-US" altLang="zh-CN" sz="1600" dirty="0" err="1">
                <a:solidFill>
                  <a:srgbClr val="262626"/>
                </a:solidFill>
                <a:effectLst/>
              </a:rPr>
              <a:t>smartVision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目录下，这里面就是我们编译好的</a:t>
            </a:r>
            <a:r>
              <a:rPr lang="en-US" altLang="zh-CN" sz="1600" dirty="0">
                <a:solidFill>
                  <a:srgbClr val="262626"/>
                </a:solidFill>
                <a:effectLst/>
              </a:rPr>
              <a:t>hap</a:t>
            </a:r>
            <a:r>
              <a:rPr lang="zh-CN" altLang="en-US" sz="1600" dirty="0">
                <a:solidFill>
                  <a:srgbClr val="262626"/>
                </a:solidFill>
                <a:effectLst/>
              </a:rPr>
              <a:t>包文件。</a:t>
            </a:r>
            <a:endParaRPr lang="en-US" altLang="zh-CN" sz="1600" dirty="0">
              <a:solidFill>
                <a:srgbClr val="262626"/>
              </a:solidFill>
              <a:effectLst/>
            </a:endParaRPr>
          </a:p>
          <a:p>
            <a:r>
              <a:rPr lang="zh-CN" altLang="en-US" sz="1600" dirty="0">
                <a:solidFill>
                  <a:srgbClr val="262626"/>
                </a:solidFill>
              </a:rPr>
              <a:t>可以将其拷贝到</a:t>
            </a:r>
            <a:r>
              <a:rPr lang="en-US" altLang="zh-CN" sz="1600" dirty="0">
                <a:solidFill>
                  <a:srgbClr val="262626"/>
                </a:solidFill>
              </a:rPr>
              <a:t>SD</a:t>
            </a:r>
            <a:r>
              <a:rPr lang="zh-CN" altLang="en-US" sz="1600" dirty="0">
                <a:solidFill>
                  <a:srgbClr val="262626"/>
                </a:solidFill>
              </a:rPr>
              <a:t>卡中，再下载到开发板上。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8212" y="3082896"/>
            <a:ext cx="5663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安装好的</a:t>
            </a:r>
            <a:r>
              <a:rPr lang="en-US" altLang="zh-CN" sz="1600" dirty="0">
                <a:solidFill>
                  <a:srgbClr val="FF0000"/>
                </a:solidFill>
              </a:rPr>
              <a:t>hap</a:t>
            </a:r>
            <a:r>
              <a:rPr lang="zh-CN" altLang="en-US" sz="1600" dirty="0">
                <a:solidFill>
                  <a:srgbClr val="FF0000"/>
                </a:solidFill>
              </a:rPr>
              <a:t>一般是默认名称，大家可以自己改名。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8"/>
          <p:cNvSpPr/>
          <p:nvPr/>
        </p:nvSpPr>
        <p:spPr>
          <a:xfrm>
            <a:off x="-11937" y="411920"/>
            <a:ext cx="6839584" cy="560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69570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6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sz="3200" u="sng" kern="0" spc="5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200" u="sng" kern="0" spc="-2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本节小结</a:t>
            </a: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58614" y="424620"/>
            <a:ext cx="509591" cy="459875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802005" y="1264285"/>
            <a:ext cx="5734685" cy="718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  <a:buClrTx/>
              <a:buSzTx/>
              <a:buFontTx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1、掌握如何</a:t>
            </a:r>
            <a:r>
              <a:rPr lang="zh-CN"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hello_world hap应用程序编写</a:t>
            </a:r>
            <a:endParaRPr sz="20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/>
          <p:nvPr/>
        </p:nvSpPr>
        <p:spPr>
          <a:xfrm>
            <a:off x="803705" y="1409172"/>
            <a:ext cx="5106034" cy="1607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indent="0" algn="l" rtl="0" eaLnBrk="0" fontAlgn="auto">
              <a:lnSpc>
                <a:spcPct val="150000"/>
              </a:lnSpc>
            </a:pPr>
            <a:endParaRPr lang="en-US" altLang="en-US" sz="100" dirty="0"/>
          </a:p>
          <a:p>
            <a:pPr marL="12700" indent="0" algn="l" rtl="0" eaLnBrk="0" fontAlgn="auto">
              <a:lnSpc>
                <a:spcPct val="150000"/>
              </a:lnSpc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lang="zh-CN"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准备工作</a:t>
            </a:r>
            <a:endParaRPr lang="zh-CN" sz="2100" kern="0" spc="290" dirty="0">
              <a:solidFill>
                <a:srgbClr val="262626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0" algn="l" rtl="0" eaLnBrk="0" fontAlgn="auto">
              <a:lnSpc>
                <a:spcPct val="150000"/>
              </a:lnSpc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lang="zh-CN"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连接</a:t>
            </a:r>
            <a:r>
              <a:rPr lang="en-US" altLang="zh-CN"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WIFI</a:t>
            </a:r>
            <a:endParaRPr lang="en-US" altLang="zh-CN" sz="2100" kern="0" spc="290" dirty="0">
              <a:solidFill>
                <a:srgbClr val="262626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535"/>
              </a:lnSpc>
            </a:pPr>
            <a:endParaRPr lang="en-US" altLang="zh-CN" sz="2100" kern="0" spc="290" dirty="0">
              <a:solidFill>
                <a:srgbClr val="262626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-12065" y="440055"/>
            <a:ext cx="7746365" cy="537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  <a:buClrTx/>
              <a:buSzTx/>
              <a:buFontTx/>
              <a:tabLst>
                <a:tab pos="380365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19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u="sng" kern="0" spc="2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 -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开发板Wi-Fi功能使用指导</a:t>
            </a:r>
            <a:endParaRPr sz="3200" u="sng" kern="0" spc="-240" dirty="0">
              <a:solidFill>
                <a:srgbClr val="C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68808" y="452627"/>
            <a:ext cx="434340" cy="40538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准备工作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1035" y="1497831"/>
            <a:ext cx="610222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zh-CN" altLang="en-US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一、准备工作</a:t>
            </a:r>
            <a:endParaRPr lang="zh-CN" altLang="en-US" b="1" i="0" dirty="0">
              <a:solidFill>
                <a:srgbClr val="40485B"/>
              </a:solidFill>
              <a:effectLst/>
              <a:latin typeface="汉仪君黑-45简" panose="020B0604020202020204" charset="-122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0485B"/>
                </a:solidFill>
                <a:latin typeface="汉仪君黑-45简" panose="020B0604020202020204" charset="-122"/>
                <a:hlinkClick r:id="rId3"/>
              </a:rPr>
              <a:t> </a:t>
            </a:r>
            <a:r>
              <a:rPr lang="zh-CN" altLang="en-US" b="0" i="0" u="none" strike="noStrike" dirty="0">
                <a:solidFill>
                  <a:srgbClr val="095EAB"/>
                </a:solidFill>
                <a:effectLst/>
                <a:latin typeface="汉仪君黑-45简" panose="020B0604020202020204" charset="-122"/>
                <a:hlinkClick r:id="rId3"/>
              </a:rPr>
              <a:t>编译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、</a:t>
            </a:r>
            <a:r>
              <a:rPr lang="zh-CN" altLang="en-US" b="0" i="0" u="none" strike="noStrike" dirty="0">
                <a:solidFill>
                  <a:srgbClr val="095EAB"/>
                </a:solidFill>
                <a:effectLst/>
                <a:latin typeface="汉仪君黑-45简" panose="020B0604020202020204" charset="-122"/>
                <a:hlinkClick r:id="rId4"/>
              </a:rPr>
              <a:t>烧录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最新代码。</a:t>
            </a:r>
            <a:endParaRPr lang="zh-CN" altLang="en-US" b="0" i="0" dirty="0">
              <a:solidFill>
                <a:srgbClr val="40485B"/>
              </a:solidFill>
              <a:effectLst/>
              <a:latin typeface="汉仪君黑-45简" panose="020B0604020202020204" charset="-122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 准备一个 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2.4G 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的 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Wi-Fi 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热点，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Wi-Fi 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热点的密码需为纯数字。</a:t>
            </a:r>
            <a:endParaRPr lang="zh-CN" altLang="en-US" b="0" i="0" dirty="0">
              <a:solidFill>
                <a:srgbClr val="40485B"/>
              </a:solidFill>
              <a:effectLst/>
              <a:latin typeface="汉仪君黑-45简" panose="020B0604020202020204" charset="-122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连接WIFI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925" y="1413064"/>
            <a:ext cx="468396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zh-CN" altLang="en-US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二、连接</a:t>
            </a:r>
            <a:r>
              <a:rPr lang="en-US" altLang="zh-CN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Wi-Fi</a:t>
            </a:r>
            <a:endParaRPr lang="en-US" altLang="zh-CN" b="1" i="0" dirty="0">
              <a:solidFill>
                <a:srgbClr val="40485B"/>
              </a:solidFill>
              <a:effectLst/>
              <a:latin typeface="汉仪君黑-45简" panose="020B0604020202020204" charset="-122"/>
            </a:endParaRPr>
          </a:p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1</a:t>
            </a:r>
            <a:r>
              <a:rPr lang="zh-CN" altLang="en-US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、使用桌面</a:t>
            </a:r>
            <a:r>
              <a:rPr lang="en-US" altLang="zh-CN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setting</a:t>
            </a:r>
            <a:r>
              <a:rPr lang="zh-CN" altLang="en-US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应用连接</a:t>
            </a:r>
            <a:r>
              <a:rPr lang="en-US" altLang="zh-CN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Wi-Fi</a:t>
            </a:r>
            <a:endParaRPr lang="en-US" altLang="zh-CN" b="1" i="0" dirty="0">
              <a:solidFill>
                <a:srgbClr val="40485B"/>
              </a:solidFill>
              <a:effectLst/>
              <a:latin typeface="汉仪君黑-45简" panose="020B0604020202020204" charset="-122"/>
            </a:endParaRPr>
          </a:p>
          <a:p>
            <a:pPr algn="l">
              <a:spcAft>
                <a:spcPts val="1200"/>
              </a:spcAft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系统启动后会需要等一段时间才会加载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wifi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，若看到</a:t>
            </a:r>
            <a:r>
              <a:rPr lang="zh-CN" altLang="en-US" dirty="0">
                <a:solidFill>
                  <a:srgbClr val="40485B"/>
                </a:solidFill>
                <a:latin typeface="汉仪君黑-45简" panose="020B0604020202020204" charset="-122"/>
              </a:rPr>
              <a:t>右图所示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片段日志，说明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wifi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已经加载好后，然后再用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setting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应用去联网。</a:t>
            </a:r>
            <a:endParaRPr lang="zh-CN" altLang="en-US" b="0" i="0" dirty="0">
              <a:solidFill>
                <a:srgbClr val="40485B"/>
              </a:solidFill>
              <a:effectLst/>
              <a:latin typeface="汉仪君黑-45简" panose="020B060402020202020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304" y="1148033"/>
            <a:ext cx="5352203" cy="53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51925" y="4273773"/>
            <a:ext cx="521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dirty="0">
                <a:solidFill>
                  <a:srgbClr val="FF0000"/>
                </a:solidFill>
                <a:effectLst/>
                <a:latin typeface="汉仪君黑-45简" panose="020B0604020202020204" charset="-122"/>
              </a:rPr>
              <a:t>官方给的</a:t>
            </a:r>
            <a:r>
              <a:rPr lang="en-US" altLang="zh-CN" sz="1400" b="1" i="0" dirty="0">
                <a:solidFill>
                  <a:srgbClr val="FF0000"/>
                </a:solidFill>
                <a:effectLst/>
                <a:latin typeface="汉仪君黑-45简" panose="020B0604020202020204" charset="-122"/>
              </a:rPr>
              <a:t>setting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汉仪君黑-45简" panose="020B0604020202020204" charset="-122"/>
              </a:rPr>
              <a:t>应用联网后退出</a:t>
            </a:r>
            <a:r>
              <a:rPr lang="en-US" altLang="zh-CN" sz="1400" b="1" i="0" dirty="0" err="1">
                <a:solidFill>
                  <a:srgbClr val="FF0000"/>
                </a:solidFill>
                <a:effectLst/>
                <a:latin typeface="汉仪君黑-45简" panose="020B0604020202020204" charset="-122"/>
              </a:rPr>
              <a:t>wifi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汉仪君黑-45简" panose="020B0604020202020204" charset="-122"/>
              </a:rPr>
              <a:t>会断开，而且有概率会导致系统跑崩，这里建议采用第二种方式连接</a:t>
            </a:r>
            <a:r>
              <a:rPr lang="en-US" altLang="zh-CN" sz="1400" b="1" i="0" dirty="0" err="1">
                <a:solidFill>
                  <a:srgbClr val="FF0000"/>
                </a:solidFill>
                <a:effectLst/>
                <a:latin typeface="汉仪君黑-45简" panose="020B0604020202020204" charset="-122"/>
              </a:rPr>
              <a:t>wifi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汉仪君黑-45简" panose="020B0604020202020204" charset="-122"/>
              </a:rPr>
              <a:t>。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连接WIFI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925" y="1413064"/>
            <a:ext cx="118003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2. </a:t>
            </a:r>
            <a:r>
              <a:rPr lang="zh-CN" altLang="en-US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使用可执行文件连接</a:t>
            </a:r>
            <a:r>
              <a:rPr lang="en-US" altLang="zh-CN" b="1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Wi-Fi</a:t>
            </a:r>
            <a:endParaRPr lang="en-US" altLang="zh-CN" b="1" i="0" dirty="0">
              <a:solidFill>
                <a:srgbClr val="40485B"/>
              </a:solidFill>
              <a:effectLst/>
              <a:latin typeface="汉仪君黑-45简" panose="020B0604020202020204" charset="-122"/>
            </a:endParaRPr>
          </a:p>
          <a:p>
            <a:pPr algn="l">
              <a:spcAft>
                <a:spcPts val="1200"/>
              </a:spcAft>
            </a:pPr>
            <a:r>
              <a:rPr lang="en-US" altLang="zh-CN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1.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修改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samples/communication/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wpa_supplicant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/config/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wpa_supplicant.conf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中的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ssid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和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psk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信息，再重新</a:t>
            </a:r>
            <a:r>
              <a:rPr lang="zh-CN" altLang="en-US" b="0" i="0" u="none" strike="noStrike" dirty="0">
                <a:solidFill>
                  <a:srgbClr val="095EAB"/>
                </a:solidFill>
                <a:effectLst/>
                <a:latin typeface="汉仪君黑-45简" panose="020B0604020202020204" charset="-122"/>
                <a:hlinkClick r:id="rId3"/>
              </a:rPr>
              <a:t>编译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、</a:t>
            </a:r>
            <a:r>
              <a:rPr lang="zh-CN" altLang="en-US" b="0" i="0" u="none" strike="noStrike" dirty="0">
                <a:solidFill>
                  <a:srgbClr val="095EAB"/>
                </a:solidFill>
                <a:effectLst/>
                <a:latin typeface="汉仪君黑-45简" panose="020B0604020202020204" charset="-122"/>
                <a:hlinkClick r:id="rId4"/>
              </a:rPr>
              <a:t>烧录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。</a:t>
            </a:r>
            <a:endParaRPr lang="zh-CN" altLang="en-US" b="0" i="0" dirty="0">
              <a:solidFill>
                <a:srgbClr val="40485B"/>
              </a:solidFill>
              <a:effectLst/>
              <a:latin typeface="汉仪君黑-45简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7179" y="2736083"/>
            <a:ext cx="5589038" cy="19086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country=GB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 err="1">
                <a:solidFill>
                  <a:schemeClr val="tx1"/>
                </a:solidFill>
              </a:rPr>
              <a:t>ctrl_interface</a:t>
            </a:r>
            <a:r>
              <a:rPr lang="en-US" altLang="en-US" dirty="0">
                <a:solidFill>
                  <a:schemeClr val="tx1"/>
                </a:solidFill>
              </a:rPr>
              <a:t>=</a:t>
            </a:r>
            <a:r>
              <a:rPr lang="en-US" altLang="en-US" dirty="0" err="1">
                <a:solidFill>
                  <a:schemeClr val="tx1"/>
                </a:solidFill>
              </a:rPr>
              <a:t>udp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network={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</a:t>
            </a:r>
            <a:r>
              <a:rPr lang="en-US" altLang="en-US" dirty="0" err="1">
                <a:solidFill>
                  <a:schemeClr val="tx1"/>
                </a:solidFill>
              </a:rPr>
              <a:t>ssid</a:t>
            </a:r>
            <a:r>
              <a:rPr lang="en-US" altLang="en-US" dirty="0">
                <a:solidFill>
                  <a:schemeClr val="tx1"/>
                </a:solidFill>
              </a:rPr>
              <a:t>= "</a:t>
            </a:r>
            <a:r>
              <a:rPr lang="zh-CN" altLang="en-US" dirty="0">
                <a:solidFill>
                  <a:schemeClr val="tx1"/>
                </a:solidFill>
              </a:rPr>
              <a:t>所需连接的</a:t>
            </a:r>
            <a:r>
              <a:rPr lang="en-US" altLang="zh-CN" dirty="0" err="1">
                <a:solidFill>
                  <a:schemeClr val="tx1"/>
                </a:solidFill>
              </a:rPr>
              <a:t>wifi</a:t>
            </a:r>
            <a:r>
              <a:rPr lang="zh-CN" altLang="en-US" dirty="0">
                <a:solidFill>
                  <a:schemeClr val="tx1"/>
                </a:solidFill>
              </a:rPr>
              <a:t>名称</a:t>
            </a:r>
            <a:r>
              <a:rPr lang="en-US" altLang="en-US" dirty="0">
                <a:solidFill>
                  <a:schemeClr val="tx1"/>
                </a:solidFill>
              </a:rPr>
              <a:t>"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    </a:t>
            </a:r>
            <a:r>
              <a:rPr lang="en-US" altLang="en-US" dirty="0" err="1">
                <a:solidFill>
                  <a:schemeClr val="tx1"/>
                </a:solidFill>
              </a:rPr>
              <a:t>psk</a:t>
            </a:r>
            <a:r>
              <a:rPr lang="en-US" altLang="en-US" dirty="0">
                <a:solidFill>
                  <a:schemeClr val="tx1"/>
                </a:solidFill>
              </a:rPr>
              <a:t>= "</a:t>
            </a:r>
            <a:r>
              <a:rPr lang="zh-CN" altLang="en-US" dirty="0">
                <a:solidFill>
                  <a:schemeClr val="tx1"/>
                </a:solidFill>
              </a:rPr>
              <a:t>所需连接的</a:t>
            </a:r>
            <a:r>
              <a:rPr lang="en-US" altLang="zh-CN" dirty="0" err="1">
                <a:solidFill>
                  <a:schemeClr val="tx1"/>
                </a:solidFill>
              </a:rPr>
              <a:t>wifi</a:t>
            </a:r>
            <a:r>
              <a:rPr lang="zh-CN" altLang="en-US" dirty="0">
                <a:solidFill>
                  <a:schemeClr val="tx1"/>
                </a:solidFill>
              </a:rPr>
              <a:t>密码</a:t>
            </a:r>
            <a:r>
              <a:rPr lang="en-US" altLang="en-US" dirty="0">
                <a:solidFill>
                  <a:schemeClr val="tx1"/>
                </a:solidFill>
              </a:rPr>
              <a:t>"</a:t>
            </a:r>
            <a:endParaRPr lang="en-US" altLang="en-US" dirty="0">
              <a:solidFill>
                <a:schemeClr val="tx1"/>
              </a:solidFill>
            </a:endParaRPr>
          </a:p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}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连接WIFI</a:t>
            </a:r>
            <a:endParaRPr lang="zh-CN" sz="3500" b="1" u="sng" kern="0" spc="-10" dirty="0">
              <a:solidFill>
                <a:srgbClr val="0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925" y="1334961"/>
            <a:ext cx="1180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2. 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执行以下命令连接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Wi-Fi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6571" y="1977744"/>
            <a:ext cx="8660674" cy="616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eaLnBrk="0">
              <a:lnSpc>
                <a:spcPct val="83000"/>
              </a:lnSpc>
            </a:pPr>
            <a:r>
              <a:rPr lang="en-US" altLang="en-US" dirty="0">
                <a:solidFill>
                  <a:schemeClr val="tx1"/>
                </a:solidFill>
              </a:rPr>
              <a:t>./bin/</a:t>
            </a:r>
            <a:r>
              <a:rPr lang="en-US" altLang="en-US" dirty="0" err="1">
                <a:solidFill>
                  <a:schemeClr val="tx1"/>
                </a:solidFill>
              </a:rPr>
              <a:t>wpa_supplicant</a:t>
            </a:r>
            <a:r>
              <a:rPr lang="en-US" altLang="en-US" dirty="0">
                <a:solidFill>
                  <a:schemeClr val="tx1"/>
                </a:solidFill>
              </a:rPr>
              <a:t> -</a:t>
            </a:r>
            <a:r>
              <a:rPr lang="en-US" altLang="en-US" dirty="0" err="1">
                <a:solidFill>
                  <a:schemeClr val="tx1"/>
                </a:solidFill>
              </a:rPr>
              <a:t>i</a:t>
            </a:r>
            <a:r>
              <a:rPr lang="en-US" altLang="en-US" dirty="0">
                <a:solidFill>
                  <a:schemeClr val="tx1"/>
                </a:solidFill>
              </a:rPr>
              <a:t> wlan0 -d -c /</a:t>
            </a:r>
            <a:r>
              <a:rPr lang="en-US" altLang="en-US" dirty="0" err="1">
                <a:solidFill>
                  <a:schemeClr val="tx1"/>
                </a:solidFill>
              </a:rPr>
              <a:t>etc</a:t>
            </a:r>
            <a:r>
              <a:rPr lang="en-US" altLang="en-US" dirty="0">
                <a:solidFill>
                  <a:schemeClr val="tx1"/>
                </a:solidFill>
              </a:rPr>
              <a:t>/</a:t>
            </a:r>
            <a:r>
              <a:rPr lang="en-US" altLang="en-US" dirty="0" err="1">
                <a:solidFill>
                  <a:schemeClr val="tx1"/>
                </a:solidFill>
              </a:rPr>
              <a:t>wpa_supplicant.conf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5" y="3234896"/>
            <a:ext cx="6203102" cy="33857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1924" y="2751687"/>
            <a:ext cx="1180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出现如下信息即连接成功</a:t>
            </a:r>
            <a:endParaRPr lang="zh-CN" altLang="en-US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8"/>
          <p:cNvSpPr/>
          <p:nvPr/>
        </p:nvSpPr>
        <p:spPr>
          <a:xfrm>
            <a:off x="-11937" y="411920"/>
            <a:ext cx="6839584" cy="560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69570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6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sz="3200" u="sng" kern="0" spc="5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200" u="sng" kern="0" spc="-2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本节小结</a:t>
            </a: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58614" y="424620"/>
            <a:ext cx="509591" cy="459875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802005" y="1264285"/>
            <a:ext cx="5734685" cy="718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  <a:buClrTx/>
              <a:buSzTx/>
              <a:buFontTx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1、掌握如何进行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Wi-Fi功能使用</a:t>
            </a:r>
            <a:endParaRPr sz="20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000000">
              <a:alpha val="64705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8" name="picture 1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7997"/>
          </a:xfrm>
          <a:prstGeom prst="rect">
            <a:avLst/>
          </a:prstGeom>
        </p:spPr>
      </p:pic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543300" y="4439716"/>
            <a:ext cx="5791200" cy="799795"/>
          </a:xfrm>
          <a:prstGeom prst="rect">
            <a:avLst/>
          </a:prstGeom>
        </p:spPr>
      </p:pic>
      <p:sp>
        <p:nvSpPr>
          <p:cNvPr id="142" name="textbox 142"/>
          <p:cNvSpPr/>
          <p:nvPr/>
        </p:nvSpPr>
        <p:spPr>
          <a:xfrm>
            <a:off x="4417140" y="3082956"/>
            <a:ext cx="3369945" cy="8331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5400" kern="0" spc="119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谢谢观看</a:t>
            </a:r>
            <a:endParaRPr lang="en-US" altLang="en-US" sz="5400" dirty="0"/>
          </a:p>
        </p:txBody>
      </p:sp>
      <p:sp>
        <p:nvSpPr>
          <p:cNvPr id="144" name="textbox 144"/>
          <p:cNvSpPr/>
          <p:nvPr/>
        </p:nvSpPr>
        <p:spPr>
          <a:xfrm>
            <a:off x="3484361" y="4577543"/>
            <a:ext cx="5232400" cy="438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2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</a:t>
            </a:r>
            <a:r>
              <a:rPr sz="2700" kern="0" spc="1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</a:t>
            </a:r>
            <a:r>
              <a:rPr sz="2700" kern="0" spc="10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sz="2700" kern="0" spc="1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</a:t>
            </a:r>
            <a:r>
              <a:rPr sz="2700" kern="0" spc="1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熊</a:t>
            </a:r>
            <a:r>
              <a:rPr sz="2700" kern="0" spc="10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派</a:t>
            </a:r>
            <a:r>
              <a:rPr sz="2700" kern="0" spc="1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</a:t>
            </a:r>
            <a:r>
              <a:rPr sz="2700" kern="0" spc="10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始</a:t>
            </a:r>
            <a:endParaRPr lang="en-US" altLang="en-US" sz="2700" dirty="0"/>
          </a:p>
        </p:txBody>
      </p:sp>
      <p:sp>
        <p:nvSpPr>
          <p:cNvPr id="146" name="textbox 146"/>
          <p:cNvSpPr/>
          <p:nvPr/>
        </p:nvSpPr>
        <p:spPr>
          <a:xfrm>
            <a:off x="3599536" y="5015493"/>
            <a:ext cx="5000625" cy="150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  P</a:t>
            </a:r>
            <a:r>
              <a:rPr sz="9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9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9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 S</a:t>
            </a:r>
            <a:r>
              <a:rPr sz="900" kern="0" spc="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9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900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900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900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      S  T</a:t>
            </a:r>
            <a:r>
              <a:rPr sz="900" kern="0" spc="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900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900" kern="0" spc="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9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sz="9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      W</a:t>
            </a:r>
            <a:r>
              <a:rPr sz="900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  </a:t>
            </a:r>
            <a:r>
              <a:rPr sz="9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sz="9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      T</a:t>
            </a:r>
            <a:r>
              <a:rPr sz="900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</a:t>
            </a:r>
            <a:r>
              <a:rPr sz="9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       B  E  A  R</a:t>
            </a:r>
            <a:r>
              <a:rPr sz="9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900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9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40"/>
          <p:cNvSpPr/>
          <p:nvPr/>
        </p:nvSpPr>
        <p:spPr>
          <a:xfrm>
            <a:off x="750570" y="3211830"/>
            <a:ext cx="10286365" cy="1913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3335" algn="l" rtl="0" eaLnBrk="0">
              <a:lnSpc>
                <a:spcPct val="87000"/>
              </a:lnSpc>
            </a:pPr>
            <a:endParaRPr lang="en-US" altLang="en-US" sz="1600" dirty="0"/>
          </a:p>
        </p:txBody>
      </p:sp>
      <p:sp>
        <p:nvSpPr>
          <p:cNvPr id="70" name="textbox 70"/>
          <p:cNvSpPr/>
          <p:nvPr/>
        </p:nvSpPr>
        <p:spPr>
          <a:xfrm>
            <a:off x="937260" y="1285875"/>
            <a:ext cx="10230485" cy="4632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35560" algn="l" rtl="0" eaLnBrk="0">
              <a:lnSpc>
                <a:spcPct val="94000"/>
              </a:lnSpc>
            </a:pP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800" b="1" kern="0" spc="-2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、添加驱动私有配置信息</a:t>
            </a:r>
            <a:endParaRPr lang="en-US" altLang="en-US" sz="1800" dirty="0"/>
          </a:p>
          <a:p>
            <a:pPr marL="34290" algn="l" rtl="0" eaLnBrk="0">
              <a:lnSpc>
                <a:spcPct val="87000"/>
              </a:lnSpc>
              <a:spcBef>
                <a:spcPts val="1025"/>
              </a:spcBef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如果驱动有私有配置，则可以添加一个驱动的配置文件，用来填写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一些驱动的默认配置信息，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框架在加载驱动的时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候，会将对应的配置信息获取并保存在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HdfDeviceObject</a:t>
            </a:r>
            <a:r>
              <a:rPr sz="1600" kern="0" spc="1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中的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property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里面，通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过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Bind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和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Init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传递给驱动，驱动的配置信息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sz="1600" kern="0" spc="-7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示例如下：</a:t>
            </a:r>
            <a:endParaRPr lang="en-US" altLang="en-US" sz="1600" dirty="0"/>
          </a:p>
          <a:p>
            <a:pPr algn="l" rtl="0" eaLnBrk="0">
              <a:lnSpc>
                <a:spcPct val="101000"/>
              </a:lnSpc>
            </a:pPr>
            <a:endParaRPr lang="en-US" altLang="en-US" sz="1200" dirty="0"/>
          </a:p>
          <a:p>
            <a:pPr algn="l" rtl="0" eaLnBrk="0">
              <a:lnSpc>
                <a:spcPct val="101000"/>
              </a:lnSpc>
            </a:pPr>
            <a:endParaRPr lang="en-US" altLang="en-US" sz="1200" dirty="0"/>
          </a:p>
          <a:p>
            <a:pPr marL="27940" algn="l" rtl="0" eaLnBrk="0">
              <a:lnSpc>
                <a:spcPct val="94000"/>
              </a:lnSpc>
              <a:spcBef>
                <a:spcPts val="425"/>
              </a:spcBef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device\st\bearpi_hm_micro\liteos_a\hdf_co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nfig\led\led_config.hcs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文件中添加以下代码，</a:t>
            </a:r>
            <a:endParaRPr lang="en-US" altLang="en-US" sz="1600" dirty="0"/>
          </a:p>
          <a:p>
            <a:pPr algn="l" rtl="0" eaLnBrk="0">
              <a:lnSpc>
                <a:spcPct val="107000"/>
              </a:lnSpc>
            </a:pPr>
            <a:endParaRPr lang="en-US" altLang="en-US" sz="1200" dirty="0"/>
          </a:p>
          <a:p>
            <a:pPr algn="l" rtl="0" eaLnBrk="0">
              <a:lnSpc>
                <a:spcPct val="108000"/>
              </a:lnSpc>
            </a:pPr>
            <a:endParaRPr lang="en-US" altLang="en-US" sz="1400" dirty="0"/>
          </a:p>
          <a:p>
            <a:pPr marL="23495" algn="l" rtl="0" eaLnBrk="0">
              <a:lnSpc>
                <a:spcPct val="87000"/>
              </a:lnSpc>
              <a:spcBef>
                <a:spcPts val="340"/>
              </a:spcBef>
            </a:pPr>
            <a:r>
              <a:rPr lang="en-US"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root</a:t>
            </a:r>
            <a:r>
              <a:rPr lang="en-US" sz="1400" kern="0" spc="8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lang="en-US" sz="14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{</a:t>
            </a:r>
            <a:endParaRPr lang="en-US" altLang="en-US" sz="1400" dirty="0"/>
          </a:p>
          <a:p>
            <a:pPr marL="330200" algn="l" rtl="0" eaLnBrk="0">
              <a:lnSpc>
                <a:spcPct val="87000"/>
              </a:lnSpc>
              <a:spcBef>
                <a:spcPts val="830"/>
              </a:spcBef>
            </a:pPr>
            <a:r>
              <a:rPr lang="en-US" sz="1400" kern="0" spc="-10" dirty="0" err="1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LedDriverConfig</a:t>
            </a:r>
            <a:r>
              <a:rPr lang="en-US" sz="14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{</a:t>
            </a:r>
            <a:endParaRPr lang="en-US" altLang="en-US" sz="1400" dirty="0"/>
          </a:p>
          <a:p>
            <a:pPr marL="630555" algn="l" rtl="0" eaLnBrk="0">
              <a:lnSpc>
                <a:spcPct val="87000"/>
              </a:lnSpc>
              <a:spcBef>
                <a:spcPts val="830"/>
              </a:spcBef>
            </a:pPr>
            <a:r>
              <a:rPr lang="en-US" sz="1400" kern="0" spc="-10" dirty="0" err="1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led_gpio_num</a:t>
            </a:r>
            <a:r>
              <a:rPr lang="en-US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=</a:t>
            </a:r>
            <a:r>
              <a:rPr lang="en-US" sz="1400" kern="0" spc="5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lang="en-US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13;</a:t>
            </a:r>
            <a:endParaRPr lang="en-US" altLang="en-US" sz="1400" dirty="0"/>
          </a:p>
          <a:p>
            <a:pPr marL="626745" algn="l" rtl="0" eaLnBrk="0">
              <a:lnSpc>
                <a:spcPct val="93000"/>
              </a:lnSpc>
              <a:spcBef>
                <a:spcPts val="760"/>
              </a:spcBef>
            </a:pPr>
            <a:r>
              <a:rPr lang="en-US" sz="1400" kern="0" spc="0" dirty="0" err="1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match_attr</a:t>
            </a:r>
            <a:r>
              <a:rPr lang="en-US" sz="14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= "st_stm32mp157_led";  </a:t>
            </a:r>
            <a:r>
              <a:rPr lang="en-US" sz="1400" kern="0" spc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//</a:t>
            </a:r>
            <a:r>
              <a:rPr lang="zh-CN" altLang="en-US" sz="1400" kern="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该字段的值必</a:t>
            </a:r>
            <a:r>
              <a:rPr lang="zh-CN" altLang="en-US" sz="14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须和</a:t>
            </a:r>
            <a:r>
              <a:rPr lang="en-US" sz="1400" kern="0" spc="-10" dirty="0" err="1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device_info.hcs</a:t>
            </a:r>
            <a:r>
              <a:rPr lang="zh-CN" altLang="en-US" sz="14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</a:t>
            </a:r>
            <a:r>
              <a:rPr lang="en-US" sz="1400" kern="0" spc="-10" dirty="0" err="1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deviceMatchAttr</a:t>
            </a:r>
            <a:r>
              <a:rPr lang="zh-CN" altLang="en-US" sz="14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值一致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330200" algn="l" rtl="0" eaLnBrk="0">
              <a:lnSpc>
                <a:spcPct val="84000"/>
              </a:lnSpc>
              <a:spcBef>
                <a:spcPts val="830"/>
              </a:spcBef>
            </a:pPr>
            <a:r>
              <a:rPr lang="en-US" altLang="zh-CN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}</a:t>
            </a:r>
            <a:endParaRPr lang="zh-CN" altLang="en-US" sz="1400" dirty="0"/>
          </a:p>
          <a:p>
            <a:pPr marL="25400" algn="l" rtl="0" eaLnBrk="0">
              <a:lnSpc>
                <a:spcPts val="1980"/>
              </a:lnSpc>
            </a:pPr>
            <a:r>
              <a:rPr lang="en-US" altLang="zh-CN" sz="14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}</a:t>
            </a:r>
            <a:endParaRPr lang="zh-CN" altLang="en-US" sz="14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marL="27940" eaLnBrk="0">
              <a:lnSpc>
                <a:spcPct val="89000"/>
              </a:lnSpc>
              <a:spcBef>
                <a:spcPts val="425"/>
              </a:spcBef>
            </a:pPr>
            <a:r>
              <a:rPr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kern="0" spc="0" dirty="0">
                <a:solidFill>
                  <a:srgbClr val="40485B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device\st\bearpi_hm_micro\liteos_a\hdf_config\</a:t>
            </a:r>
            <a:r>
              <a:rPr kern="0" spc="0" dirty="0" err="1">
                <a:solidFill>
                  <a:srgbClr val="40485B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hdf.hcs</a:t>
            </a:r>
            <a:r>
              <a:rPr lang="zh-CN" altLang="en-US" b="1" kern="0" spc="-10" dirty="0">
                <a:solidFill>
                  <a:srgbClr val="FF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板级配置入口文件</a:t>
            </a:r>
            <a:r>
              <a:rPr lang="zh-CN" altLang="en-US" kern="0" spc="-10" dirty="0">
                <a:solidFill>
                  <a:srgbClr val="40485B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</a:rPr>
              <a:t>添加编写的</a:t>
            </a:r>
            <a:r>
              <a:rPr kern="0" spc="-10" dirty="0" err="1">
                <a:solidFill>
                  <a:srgbClr val="40485B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</a:rPr>
              <a:t>配置文件</a:t>
            </a:r>
            <a:endParaRPr lang="en-US" kern="0" spc="-10" dirty="0">
              <a:solidFill>
                <a:srgbClr val="40485B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7940" algn="l" rtl="0" eaLnBrk="0">
              <a:lnSpc>
                <a:spcPct val="89000"/>
              </a:lnSpc>
              <a:spcBef>
                <a:spcPts val="425"/>
              </a:spcBef>
            </a:pPr>
            <a:endParaRPr lang="en-US" altLang="en-US" sz="1400" dirty="0"/>
          </a:p>
          <a:p>
            <a:pPr marL="12700" algn="l" rtl="0" eaLnBrk="0"/>
            <a:r>
              <a:rPr lang="en-US" sz="1400" kern="0" spc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#include "</a:t>
            </a:r>
            <a:r>
              <a:rPr lang="en-US" sz="1400" kern="0" spc="0" dirty="0" err="1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device_info</a:t>
            </a:r>
            <a:r>
              <a:rPr lang="en-US" sz="1400" kern="0" spc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/</a:t>
            </a:r>
            <a:r>
              <a:rPr lang="en-US" sz="1400" kern="0" spc="0" dirty="0" err="1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device_info.hcs</a:t>
            </a:r>
            <a:r>
              <a:rPr lang="en-US" sz="1400" kern="0" spc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</a:t>
            </a:r>
            <a:endParaRPr lang="en-US" sz="1400" kern="0" spc="0" dirty="0">
              <a:solidFill>
                <a:srgbClr val="FF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marL="12700" algn="l" rtl="0" eaLnBrk="0"/>
            <a:r>
              <a:rPr lang="en-US" sz="1400" kern="0" spc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#include "led/</a:t>
            </a:r>
            <a:r>
              <a:rPr lang="en-US" sz="1400" kern="0" spc="0" dirty="0" err="1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led_config.hcs</a:t>
            </a:r>
            <a:r>
              <a:rPr lang="en-US" sz="1400" kern="0" spc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</a:t>
            </a:r>
            <a:endParaRPr lang="en-US" altLang="en-US" sz="1400" kern="0" spc="0" dirty="0">
              <a:solidFill>
                <a:srgbClr val="FF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</p:txBody>
      </p:sp>
      <p:sp>
        <p:nvSpPr>
          <p:cNvPr id="72" name="textbox 72"/>
          <p:cNvSpPr/>
          <p:nvPr/>
        </p:nvSpPr>
        <p:spPr>
          <a:xfrm>
            <a:off x="-11937" y="429695"/>
            <a:ext cx="6839584" cy="5829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4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编写驱动配置文件</a:t>
            </a:r>
            <a:r>
              <a:rPr sz="3500" b="1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74" name="picture 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2"/>
          <p:cNvSpPr/>
          <p:nvPr/>
        </p:nvSpPr>
        <p:spPr>
          <a:xfrm>
            <a:off x="-11937" y="429695"/>
            <a:ext cx="6839584" cy="5829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4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编写驱动配置文件</a:t>
            </a:r>
            <a:r>
              <a:rPr sz="3500" b="1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74" name="picture 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024" y="1782148"/>
            <a:ext cx="99109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/>
              <a:t>注意：</a:t>
            </a:r>
            <a:endParaRPr lang="en-US" altLang="zh-CN" sz="2400" b="1" dirty="0"/>
          </a:p>
          <a:p>
            <a:pPr algn="l">
              <a:buFont typeface="+mj-lt"/>
              <a:buAutoNum type="arabicPeriod"/>
            </a:pPr>
            <a:endParaRPr lang="en-US" altLang="zh-CN" dirty="0"/>
          </a:p>
          <a:p>
            <a:pPr algn="l">
              <a:buFont typeface="+mj-lt"/>
              <a:buAutoNum type="arabicPeriod"/>
            </a:pPr>
            <a:r>
              <a:rPr lang="en-US" altLang="zh-CN" dirty="0" err="1"/>
              <a:t>device_info.hcs</a:t>
            </a:r>
            <a:r>
              <a:rPr lang="zh-CN" altLang="en-US" dirty="0"/>
              <a:t>文件中的</a:t>
            </a:r>
            <a:r>
              <a:rPr lang="en-US" altLang="zh-CN" dirty="0" err="1"/>
              <a:t>moduleName</a:t>
            </a:r>
            <a:r>
              <a:rPr lang="zh-CN" altLang="en-US" dirty="0"/>
              <a:t>必须要和驱动文件中的</a:t>
            </a:r>
            <a:r>
              <a:rPr lang="en-US" altLang="zh-CN" dirty="0" err="1"/>
              <a:t>moduleName</a:t>
            </a:r>
            <a:r>
              <a:rPr lang="zh-CN" altLang="en-US" dirty="0"/>
              <a:t>字段匹配，这样驱动才会加载起来</a:t>
            </a:r>
            <a:endParaRPr lang="en-US" altLang="zh-CN" dirty="0"/>
          </a:p>
          <a:p>
            <a:pPr algn="l">
              <a:buFont typeface="+mj-lt"/>
              <a:buAutoNum type="arabicPeriod"/>
            </a:pPr>
            <a:endParaRPr lang="zh-CN" altLang="en-US" dirty="0"/>
          </a:p>
          <a:p>
            <a:pPr algn="l">
              <a:buFont typeface="+mj-lt"/>
              <a:buAutoNum type="arabicPeriod"/>
            </a:pPr>
            <a:r>
              <a:rPr lang="en-US" altLang="zh-CN" dirty="0" err="1"/>
              <a:t>device_info.hcs</a:t>
            </a:r>
            <a:r>
              <a:rPr lang="zh-CN" altLang="en-US" dirty="0"/>
              <a:t>文件中的</a:t>
            </a:r>
            <a:r>
              <a:rPr lang="en-US" altLang="zh-CN" dirty="0" err="1"/>
              <a:t>deviceMatchAttr</a:t>
            </a:r>
            <a:r>
              <a:rPr lang="zh-CN" altLang="en-US" dirty="0"/>
              <a:t>的字段必须和私有配置文件中</a:t>
            </a:r>
            <a:r>
              <a:rPr lang="en-US" altLang="zh-CN" dirty="0" err="1"/>
              <a:t>led_config.hcs</a:t>
            </a:r>
            <a:r>
              <a:rPr lang="zh-CN" altLang="en-US" dirty="0"/>
              <a:t>的</a:t>
            </a:r>
            <a:r>
              <a:rPr lang="en-US" altLang="zh-CN" dirty="0" err="1"/>
              <a:t>match_attr</a:t>
            </a:r>
            <a:r>
              <a:rPr lang="zh-CN" altLang="en-US" dirty="0"/>
              <a:t>的字段匹配，这样私有配置才能生效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80"/>
          <p:cNvSpPr/>
          <p:nvPr/>
        </p:nvSpPr>
        <p:spPr>
          <a:xfrm>
            <a:off x="757218" y="1324406"/>
            <a:ext cx="10721975" cy="2531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26670" algn="l" rtl="0" eaLnBrk="0">
              <a:lnSpc>
                <a:spcPct val="97000"/>
              </a:lnSpc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、新增业务代码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文件夹</a:t>
            </a:r>
            <a:endParaRPr lang="en-US" altLang="en-US" sz="1800" dirty="0"/>
          </a:p>
          <a:p>
            <a:pPr marL="12700" algn="l" rtl="0" eaLnBrk="0">
              <a:lnSpc>
                <a:spcPct val="100000"/>
              </a:lnSpc>
              <a:spcBef>
                <a:spcPts val="1025"/>
              </a:spcBef>
            </a:pP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applications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BearPi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BearPi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HM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Micro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samples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路径下新建一个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目录，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用于存放业务源码文件。</a:t>
            </a:r>
            <a:endParaRPr lang="en-US" altLang="en-US" sz="1500" dirty="0"/>
          </a:p>
          <a:p>
            <a:pPr algn="l" rtl="0" eaLnBrk="0">
              <a:lnSpc>
                <a:spcPct val="153000"/>
              </a:lnSpc>
            </a:pPr>
            <a:endParaRPr lang="en-US" altLang="en-US" sz="1000" dirty="0"/>
          </a:p>
          <a:p>
            <a:pPr marL="19685" algn="l" rtl="0" eaLnBrk="0">
              <a:lnSpc>
                <a:spcPct val="94000"/>
              </a:lnSpc>
              <a:spcBef>
                <a:spcPts val="550"/>
              </a:spcBef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、新增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my_led_app.c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驱动文件</a:t>
            </a:r>
            <a:endParaRPr lang="en-US" altLang="en-US" sz="1800" dirty="0"/>
          </a:p>
          <a:p>
            <a:pPr marL="12700" algn="l" rtl="0" eaLnBrk="0">
              <a:lnSpc>
                <a:spcPct val="100000"/>
              </a:lnSpc>
              <a:spcBef>
                <a:spcPts val="1095"/>
              </a:spcBef>
            </a:pP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applications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BearPi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BearPi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HM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Micro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samples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路径下新建一个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.c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文件，该文件为业务源码文件。</a:t>
            </a:r>
            <a:endParaRPr lang="en-US" altLang="en-US" sz="15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marL="19685" algn="l" rtl="0" eaLnBrk="0">
              <a:lnSpc>
                <a:spcPct val="94000"/>
              </a:lnSpc>
              <a:spcBef>
                <a:spcPts val="545"/>
              </a:spcBef>
            </a:pP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、新增</a:t>
            </a:r>
            <a:r>
              <a:rPr sz="1800" b="1" kern="0" spc="-3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BUILD.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gn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  <a:endParaRPr lang="en-US" altLang="en-US" sz="1800" dirty="0"/>
          </a:p>
          <a:p>
            <a:pPr algn="l" rtl="0" eaLnBrk="0">
              <a:lnSpc>
                <a:spcPct val="101000"/>
              </a:lnSpc>
            </a:pPr>
            <a:endParaRPr lang="en-US" altLang="en-US" sz="900" dirty="0"/>
          </a:p>
          <a:p>
            <a:pPr marL="12700" algn="l" rtl="0" eaLnBrk="0">
              <a:lnSpc>
                <a:spcPct val="100000"/>
              </a:lnSpc>
              <a:spcBef>
                <a:spcPts val="5"/>
              </a:spcBef>
            </a:pP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applications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BearPi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BearPi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-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HM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Micro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samples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路径下新建一个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BUILD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gn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文件，该文件为业务源码编译脚本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en-US" sz="1500" dirty="0"/>
          </a:p>
        </p:txBody>
      </p:sp>
      <p:sp>
        <p:nvSpPr>
          <p:cNvPr id="82" name="textbox 82"/>
          <p:cNvSpPr/>
          <p:nvPr/>
        </p:nvSpPr>
        <p:spPr>
          <a:xfrm>
            <a:off x="-11937" y="429695"/>
            <a:ext cx="6839584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5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添加LED业务代码文件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90"/>
          <p:cNvSpPr/>
          <p:nvPr/>
        </p:nvSpPr>
        <p:spPr>
          <a:xfrm>
            <a:off x="669594" y="1301546"/>
            <a:ext cx="6953516" cy="157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添加点亮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灯业务源码</a:t>
            </a:r>
            <a:endParaRPr lang="en-US" altLang="en-US" sz="18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kern="0" spc="0" dirty="0" err="1">
                <a:solidFill>
                  <a:srgbClr val="24272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源码过长，移步以下链接复</a:t>
            </a:r>
            <a:r>
              <a:rPr sz="1800" kern="0" spc="-10" dirty="0" err="1">
                <a:solidFill>
                  <a:srgbClr val="24272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</a:t>
            </a:r>
            <a:r>
              <a:rPr lang="zh-CN" altLang="en-US" sz="1800" kern="0" spc="-10" dirty="0">
                <a:solidFill>
                  <a:srgbClr val="24272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代码并添加至</a:t>
            </a:r>
            <a:r>
              <a:rPr lang="en-US" altLang="zh-CN" sz="1800" kern="0" spc="-10" dirty="0" err="1">
                <a:solidFill>
                  <a:srgbClr val="24272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my_led_app.c</a:t>
            </a:r>
            <a:r>
              <a:rPr lang="zh-CN" altLang="en-US" kern="0" spc="-10" dirty="0">
                <a:solidFill>
                  <a:srgbClr val="24272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endParaRPr lang="en-US" altLang="en-US" sz="1800" dirty="0"/>
          </a:p>
          <a:p>
            <a:pPr algn="l" rtl="0" eaLnBrk="0">
              <a:lnSpc>
                <a:spcPct val="190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22225" algn="l" rtl="0" eaLnBrk="0">
              <a:lnSpc>
                <a:spcPct val="93000"/>
              </a:lnSpc>
              <a:spcBef>
                <a:spcPts val="0"/>
              </a:spcBef>
            </a:pPr>
            <a:r>
              <a:rPr sz="1800" u="sng" kern="0" spc="-1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1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编写一个点亮</a:t>
            </a:r>
            <a:r>
              <a:rPr sz="1800" u="sng" kern="0" spc="-10" dirty="0">
                <a:solidFill>
                  <a:srgbClr val="0563C1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1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LED</a:t>
            </a:r>
            <a:r>
              <a:rPr sz="1800" u="sng" kern="0" spc="-1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1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灯程</a:t>
            </a:r>
            <a:r>
              <a:rPr sz="1800" u="sng" kern="0" spc="-2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1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序</a:t>
            </a:r>
            <a:endParaRPr lang="en-US" altLang="en-US" sz="1800" dirty="0"/>
          </a:p>
        </p:txBody>
      </p:sp>
      <p:sp>
        <p:nvSpPr>
          <p:cNvPr id="92" name="textbox 92"/>
          <p:cNvSpPr/>
          <p:nvPr/>
        </p:nvSpPr>
        <p:spPr>
          <a:xfrm>
            <a:off x="-11937" y="429695"/>
            <a:ext cx="6839584" cy="580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2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添加点亮LED灯业务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94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3508969"/>
            <a:ext cx="7496027" cy="14735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100"/>
          <p:cNvSpPr/>
          <p:nvPr/>
        </p:nvSpPr>
        <p:spPr>
          <a:xfrm>
            <a:off x="133350" y="1286510"/>
            <a:ext cx="6792595" cy="5958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200" dirty="0"/>
          </a:p>
          <a:p>
            <a:pPr marL="15240" algn="l" rtl="0" eaLnBrk="0">
              <a:lnSpc>
                <a:spcPct val="84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import("//build/lite/config/component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/lite_component.gni")</a:t>
            </a:r>
            <a:endParaRPr lang="en-US" altLang="en-US" sz="1200" dirty="0"/>
          </a:p>
          <a:p>
            <a:pPr marL="12700" algn="l" rtl="0" eaLnBrk="0">
              <a:lnSpc>
                <a:spcPts val="192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HDF_FRAMEWORKS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=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"//drivers/framework"</a:t>
            </a:r>
            <a:endParaRPr lang="en-US" altLang="en-US" sz="1200" dirty="0"/>
          </a:p>
          <a:p>
            <a:pPr marL="12700" algn="l" rtl="0" eaLnBrk="0">
              <a:lnSpc>
                <a:spcPct val="87000"/>
              </a:lnSpc>
              <a:spcBef>
                <a:spcPts val="111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executable("led_lib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") {</a:t>
            </a:r>
            <a:endParaRPr lang="en-US" altLang="en-US" sz="1200" dirty="0"/>
          </a:p>
          <a:p>
            <a:pPr marL="233680" algn="l" rtl="0" eaLnBrk="0">
              <a:lnSpc>
                <a:spcPct val="84000"/>
              </a:lnSpc>
              <a:spcBef>
                <a:spcPts val="12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output_name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=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"my_led"</a:t>
            </a:r>
            <a:endParaRPr lang="en-US" altLang="en-US" sz="1200" dirty="0"/>
          </a:p>
          <a:p>
            <a:pPr marL="238760" algn="l" rtl="0" eaLnBrk="0">
              <a:lnSpc>
                <a:spcPts val="99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sources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=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endParaRPr lang="en-US" altLang="en-US" sz="1200" dirty="0"/>
          </a:p>
          <a:p>
            <a:pPr marL="464820" algn="l" rtl="0" eaLnBrk="0">
              <a:lnSpc>
                <a:spcPct val="84000"/>
              </a:lnSpc>
              <a:spcBef>
                <a:spcPts val="120"/>
              </a:spcBef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"my_led_app.c",</a:t>
            </a:r>
            <a:endParaRPr lang="en-US" altLang="en-US" sz="1200" dirty="0"/>
          </a:p>
          <a:p>
            <a:pPr marL="243840" algn="l" rtl="0" eaLnBrk="0">
              <a:lnSpc>
                <a:spcPts val="99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</a:t>
            </a:r>
            <a:endParaRPr lang="en-US" altLang="en-US" sz="1200" dirty="0"/>
          </a:p>
          <a:p>
            <a:pPr marL="238125" algn="l" rtl="0" eaLnBrk="0">
              <a:lnSpc>
                <a:spcPct val="87000"/>
              </a:lnSpc>
              <a:spcBef>
                <a:spcPts val="1085"/>
              </a:spcBef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include_dirs =</a:t>
            </a:r>
            <a:r>
              <a:rPr sz="1200" kern="0" spc="16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endParaRPr lang="en-US" altLang="en-US" sz="1200" dirty="0"/>
          </a:p>
          <a:p>
            <a:pPr marL="241935" algn="l" rtl="0" eaLnBrk="0">
              <a:lnSpc>
                <a:spcPct val="84000"/>
              </a:lnSpc>
              <a:spcBef>
                <a:spcPts val="120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"$HDF_FRAMEWORKS/ab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ility/sbuf/include",</a:t>
            </a:r>
            <a:endParaRPr lang="en-US" altLang="en-US" sz="1200" dirty="0"/>
          </a:p>
          <a:p>
            <a:pPr marL="241935" algn="l" rtl="0" eaLnBrk="0">
              <a:lnSpc>
                <a:spcPct val="100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"$HDF_FRAMEWORKS/c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ore/shared/include",</a:t>
            </a:r>
            <a:endParaRPr lang="en-US" altLang="en-US" sz="1200" dirty="0"/>
          </a:p>
          <a:p>
            <a:pPr marL="241935" algn="l" rtl="0" eaLnBrk="0">
              <a:lnSpc>
                <a:spcPts val="99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"$HDF_FRAMEWORKS/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core/host/include",</a:t>
            </a:r>
            <a:endParaRPr lang="en-US" altLang="en-US" sz="1200" dirty="0"/>
          </a:p>
          <a:p>
            <a:pPr marL="241935" algn="l" rtl="0" eaLnBrk="0">
              <a:lnSpc>
                <a:spcPct val="87000"/>
              </a:lnSpc>
              <a:spcBef>
                <a:spcPts val="12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"$HDF_FRAMEWORKS/c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ore/master/include",</a:t>
            </a:r>
            <a:endParaRPr lang="en-US" altLang="en-US" sz="1200" dirty="0"/>
          </a:p>
          <a:p>
            <a:pPr marL="241935" algn="l" rtl="0" eaLnBrk="0">
              <a:lnSpc>
                <a:spcPct val="84000"/>
              </a:lnSpc>
              <a:spcBef>
                <a:spcPts val="120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"$HDF_FRAMEWO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RKS/include/core",</a:t>
            </a:r>
            <a:endParaRPr lang="en-US" altLang="en-US" sz="1200" dirty="0"/>
          </a:p>
          <a:p>
            <a:pPr marL="241935" algn="l" rtl="0" eaLnBrk="0">
              <a:lnSpc>
                <a:spcPct val="100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"$HDF_FRAMEWOR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KS/include/utils",</a:t>
            </a:r>
            <a:endParaRPr lang="en-US" altLang="en-US" sz="1200" dirty="0"/>
          </a:p>
          <a:p>
            <a:pPr marL="241935" algn="l" rtl="0" eaLnBrk="0">
              <a:lnSpc>
                <a:spcPct val="100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"$HDF_FRAMEWOR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KS/utils/include",</a:t>
            </a:r>
            <a:endParaRPr lang="en-US" altLang="en-US" sz="1200" dirty="0"/>
          </a:p>
          <a:p>
            <a:pPr marL="241935" algn="l" rtl="0" eaLnBrk="0">
              <a:lnSpc>
                <a:spcPts val="99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"$HDF_FRAMEWO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RKS/include/osal",</a:t>
            </a:r>
            <a:endParaRPr lang="en-US" altLang="en-US" sz="1200" dirty="0"/>
          </a:p>
          <a:p>
            <a:pPr marL="242570" algn="l" rtl="0" eaLnBrk="0">
              <a:lnSpc>
                <a:spcPct val="87000"/>
              </a:lnSpc>
              <a:spcBef>
                <a:spcPts val="12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"//drivers/adapter/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uhdf/posix/include",</a:t>
            </a:r>
            <a:endParaRPr lang="en-US" altLang="en-US" sz="1200" dirty="0"/>
          </a:p>
          <a:p>
            <a:pPr marL="241935" algn="l" rtl="0" eaLnBrk="0">
              <a:lnSpc>
                <a:spcPct val="87000"/>
              </a:lnSpc>
              <a:spcBef>
                <a:spcPts val="12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"//third_party/bounds_check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ing_function/include",</a:t>
            </a:r>
            <a:endParaRPr lang="en-US" altLang="en-US" sz="1200" dirty="0"/>
          </a:p>
          <a:p>
            <a:pPr marL="243205" indent="-1270" algn="l" rtl="0" eaLnBrk="0">
              <a:lnSpc>
                <a:spcPct val="94000"/>
              </a:lnSpc>
              <a:spcBef>
                <a:spcPts val="120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"//base/hiviewdfx/hilog_lite/inter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faces/native/innerkits",          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</a:t>
            </a:r>
            <a:endParaRPr lang="en-US" altLang="en-US" sz="1200" dirty="0"/>
          </a:p>
          <a:p>
            <a:pPr marL="234950" algn="l" rtl="0" eaLnBrk="0">
              <a:lnSpc>
                <a:spcPct val="87000"/>
              </a:lnSpc>
              <a:spcBef>
                <a:spcPts val="1085"/>
              </a:spcBef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deps</a:t>
            </a: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=</a:t>
            </a:r>
            <a:r>
              <a:rPr sz="1200" kern="0" spc="1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endParaRPr lang="en-US" altLang="en-US" sz="1200" dirty="0"/>
          </a:p>
          <a:p>
            <a:pPr marL="464820" algn="l" rtl="0" eaLnBrk="0">
              <a:lnSpc>
                <a:spcPct val="93000"/>
              </a:lnSpc>
              <a:spcBef>
                <a:spcPts val="130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"//base/hiviewdfx/hilog_lite/framewor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ks/featured:hilog_shared", 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"//drivers/adapter/uh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df/manager:hdf_core",</a:t>
            </a:r>
            <a:endParaRPr lang="en-US" altLang="en-US" sz="1200" dirty="0"/>
          </a:p>
          <a:p>
            <a:pPr marL="464820" algn="l" rtl="0" eaLnBrk="0">
              <a:lnSpc>
                <a:spcPct val="87000"/>
              </a:lnSpc>
              <a:spcBef>
                <a:spcPts val="130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"//drivers/adapter/uhdf/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posix:hdf_posix_osal",</a:t>
            </a:r>
            <a:endParaRPr lang="en-US" altLang="en-US" sz="1200" dirty="0"/>
          </a:p>
          <a:p>
            <a:pPr marL="243840" algn="l" rtl="0" eaLnBrk="0">
              <a:lnSpc>
                <a:spcPct val="84000"/>
              </a:lnSpc>
              <a:spcBef>
                <a:spcPts val="120"/>
              </a:spcBef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</a:t>
            </a:r>
            <a:endParaRPr lang="en-US" altLang="en-US" sz="1200" dirty="0"/>
          </a:p>
          <a:p>
            <a:pPr marL="18415" algn="l" rtl="0" eaLnBrk="0">
              <a:lnSpc>
                <a:spcPts val="99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}</a:t>
            </a:r>
            <a:endParaRPr lang="en-US" altLang="en-US" sz="1200" dirty="0"/>
          </a:p>
          <a:p>
            <a:pPr marL="15240" algn="l" rtl="0" eaLnBrk="0">
              <a:lnSpc>
                <a:spcPct val="84000"/>
              </a:lnSpc>
              <a:spcBef>
                <a:spcPts val="108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lite_component("my_led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_app") {</a:t>
            </a:r>
            <a:endParaRPr lang="en-US" altLang="en-US" sz="1200" dirty="0"/>
          </a:p>
          <a:p>
            <a:pPr marL="229235" algn="l" rtl="0" eaLnBrk="0">
              <a:lnSpc>
                <a:spcPts val="990"/>
              </a:lnSpc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features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=</a:t>
            </a:r>
            <a:r>
              <a:rPr sz="1200" kern="0" spc="1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endParaRPr lang="en-US" altLang="en-US" sz="1200" dirty="0"/>
          </a:p>
          <a:p>
            <a:pPr marL="464820" algn="l" rtl="0" eaLnBrk="0">
              <a:lnSpc>
                <a:spcPct val="84000"/>
              </a:lnSpc>
              <a:spcBef>
                <a:spcPts val="120"/>
              </a:spcBef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":led_lib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",</a:t>
            </a:r>
            <a:endParaRPr lang="en-US" altLang="en-US" sz="1200" dirty="0"/>
          </a:p>
          <a:p>
            <a:pPr marL="243840" algn="l" rtl="0" eaLnBrk="0">
              <a:lnSpc>
                <a:spcPts val="99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</a:t>
            </a:r>
            <a:endParaRPr lang="en-US" altLang="en-US" sz="1200" dirty="0"/>
          </a:p>
          <a:p>
            <a:pPr marL="18415" algn="l" rtl="0" eaLnBrk="0">
              <a:lnSpc>
                <a:spcPct val="87000"/>
              </a:lnSpc>
              <a:spcBef>
                <a:spcPts val="125"/>
              </a:spcBef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}</a:t>
            </a:r>
            <a:endParaRPr lang="en-US" altLang="en-US" sz="1200" kern="0" spc="-2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</p:txBody>
      </p:sp>
      <p:sp>
        <p:nvSpPr>
          <p:cNvPr id="102" name="textbox 102"/>
          <p:cNvSpPr/>
          <p:nvPr/>
        </p:nvSpPr>
        <p:spPr>
          <a:xfrm>
            <a:off x="7066280" y="1715770"/>
            <a:ext cx="5071745" cy="303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71450" indent="-171450" algn="l" rtl="0" eaLnBrk="0">
              <a:lnSpc>
                <a:spcPct val="85000"/>
              </a:lnSpc>
              <a:buFont typeface="Wingdings" panose="05000000000000000000" charset="0"/>
              <a:buChar char="l"/>
            </a:pPr>
            <a:endParaRPr lang="en-US" altLang="en-US" sz="100" dirty="0"/>
          </a:p>
          <a:p>
            <a:pPr marL="298450" indent="-285750" algn="l" rtl="0" eaLnBrk="0">
              <a:lnSpc>
                <a:spcPct val="99000"/>
              </a:lnSpc>
              <a:buFont typeface="Wingdings" panose="05000000000000000000" charset="0"/>
              <a:buChar char="l"/>
              <a:tabLst>
                <a:tab pos="128905" algn="l"/>
              </a:tabLst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首先导入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gni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组件，将源码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.c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编译成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lib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库文件</a:t>
            </a:r>
            <a:endParaRPr lang="en-US" altLang="en-US" sz="1500" dirty="0"/>
          </a:p>
          <a:p>
            <a:pPr marL="298450" indent="-285750" algn="l" rtl="0" eaLnBrk="0">
              <a:lnSpc>
                <a:spcPct val="99000"/>
              </a:lnSpc>
              <a:spcBef>
                <a:spcPts val="1100"/>
              </a:spcBef>
              <a:buFont typeface="Wingdings" panose="05000000000000000000" charset="0"/>
              <a:buChar char="l"/>
              <a:tabLst>
                <a:tab pos="130175" algn="l"/>
              </a:tabLst>
            </a:pP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输出的可执行文件名称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由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output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name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定义为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endParaRPr lang="en-US" altLang="en-US" sz="1500" dirty="0"/>
          </a:p>
          <a:p>
            <a:pPr marL="298450" indent="-285750" algn="l" rtl="0" eaLnBrk="0">
              <a:lnSpc>
                <a:spcPct val="99000"/>
              </a:lnSpc>
              <a:spcBef>
                <a:spcPts val="1100"/>
              </a:spcBef>
              <a:buFont typeface="Wingdings" panose="05000000000000000000" charset="0"/>
              <a:buChar char="l"/>
              <a:tabLst>
                <a:tab pos="128905" algn="l"/>
              </a:tabLst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include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dirs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里面加入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.c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里面需要用到的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.h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的头文件路径</a:t>
            </a:r>
            <a:endParaRPr lang="en-US" altLang="en-US" sz="1500" dirty="0"/>
          </a:p>
          <a:p>
            <a:pPr marL="298450" indent="-285750" algn="l" rtl="0" eaLnBrk="0">
              <a:lnSpc>
                <a:spcPct val="99000"/>
              </a:lnSpc>
              <a:spcBef>
                <a:spcPts val="1100"/>
              </a:spcBef>
              <a:buFont typeface="Wingdings" panose="05000000000000000000" charset="0"/>
              <a:buChar char="l"/>
              <a:tabLst>
                <a:tab pos="128905" algn="l"/>
              </a:tabLst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deps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里面加入所依赖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的库。</a:t>
            </a:r>
            <a:endParaRPr lang="en-US" altLang="en-US" sz="1500" dirty="0"/>
          </a:p>
          <a:p>
            <a:pPr marL="171450" indent="-171450" algn="l" rtl="0" eaLnBrk="0">
              <a:lnSpc>
                <a:spcPct val="101000"/>
              </a:lnSpc>
              <a:buFont typeface="Wingdings" panose="05000000000000000000" charset="0"/>
              <a:buChar char="l"/>
            </a:pPr>
            <a:endParaRPr lang="en-US" altLang="en-US" sz="900" dirty="0"/>
          </a:p>
          <a:p>
            <a:pPr marL="298450" indent="-285750" algn="l" rtl="0" eaLnBrk="0">
              <a:lnSpc>
                <a:spcPct val="99000"/>
              </a:lnSpc>
              <a:spcBef>
                <a:spcPts val="5"/>
              </a:spcBef>
              <a:buFont typeface="Wingdings" panose="05000000000000000000" charset="0"/>
              <a:buChar char="l"/>
              <a:tabLst>
                <a:tab pos="128905" algn="l"/>
              </a:tabLst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然后将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lib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打包成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lite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component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，命名为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app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组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件。</a:t>
            </a:r>
            <a:endParaRPr lang="en-US" altLang="en-US" sz="1500" dirty="0"/>
          </a:p>
        </p:txBody>
      </p:sp>
      <p:sp>
        <p:nvSpPr>
          <p:cNvPr id="114" name="rect"/>
          <p:cNvSpPr/>
          <p:nvPr/>
        </p:nvSpPr>
        <p:spPr>
          <a:xfrm>
            <a:off x="761" y="925195"/>
            <a:ext cx="6814184" cy="31750"/>
          </a:xfrm>
          <a:prstGeom prst="rect">
            <a:avLst/>
          </a:prstGeom>
          <a:solidFill>
            <a:srgbClr val="BF1A2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" name="textbox 116"/>
          <p:cNvSpPr/>
          <p:nvPr/>
        </p:nvSpPr>
        <p:spPr>
          <a:xfrm>
            <a:off x="313871" y="429695"/>
            <a:ext cx="8208009" cy="517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200" dirty="0"/>
          </a:p>
          <a:p>
            <a:pPr marL="456565" algn="l" rtl="0" eaLnBrk="0">
              <a:lnSpc>
                <a:spcPct val="88000"/>
              </a:lnSpc>
              <a:tabLst>
                <a:tab pos="781685" algn="l"/>
              </a:tabLst>
            </a:pPr>
            <a:r>
              <a:rPr sz="3500" kern="0" spc="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编写业务源码编译构建文件BUILD.</a:t>
            </a:r>
            <a:r>
              <a:rPr sz="3500" b="1" kern="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</a:t>
            </a:r>
            <a:endParaRPr lang="en-US" altLang="en-US" sz="3500" dirty="0"/>
          </a:p>
        </p:txBody>
      </p:sp>
      <p:pic>
        <p:nvPicPr>
          <p:cNvPr id="118" name="picture 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sp>
        <p:nvSpPr>
          <p:cNvPr id="122" name="textbox 122"/>
          <p:cNvSpPr/>
          <p:nvPr/>
        </p:nvSpPr>
        <p:spPr>
          <a:xfrm>
            <a:off x="641985" y="1076960"/>
            <a:ext cx="4709795" cy="273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my_led_app/BUILD.gn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件中添加以下代码</a:t>
            </a:r>
            <a:endParaRPr lang="en-US" altLang="en-US" sz="1600" dirty="0"/>
          </a:p>
        </p:txBody>
      </p:sp>
      <p:pic>
        <p:nvPicPr>
          <p:cNvPr id="124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6"/>
          <p:cNvSpPr/>
          <p:nvPr/>
        </p:nvSpPr>
        <p:spPr>
          <a:xfrm>
            <a:off x="4084955" y="991870"/>
            <a:ext cx="7806055" cy="5866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400" b="1" dirty="0"/>
          </a:p>
          <a:p>
            <a:pPr marL="12700" algn="l" rtl="0" eaLnBrk="0">
              <a:lnSpc>
                <a:spcPct val="87000"/>
              </a:lnSpc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{</a:t>
            </a:r>
            <a:endParaRPr lang="en-US" altLang="en-US" sz="1400" b="1" dirty="0"/>
          </a:p>
          <a:p>
            <a:pPr marL="462915" algn="l" rtl="0" eaLnBrk="0">
              <a:lnSpc>
                <a:spcPct val="86000"/>
              </a:lnSpc>
              <a:spcBef>
                <a:spcPts val="690"/>
              </a:spcBef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"component":</a:t>
            </a:r>
            <a:r>
              <a:rPr sz="1400" b="1" kern="0" spc="1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"my_sample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",</a:t>
            </a:r>
            <a:endParaRPr lang="en-US" altLang="en-US" sz="1400" b="1" dirty="0"/>
          </a:p>
          <a:p>
            <a:pPr marL="462915" algn="l" rtl="0" eaLnBrk="0">
              <a:lnSpc>
                <a:spcPct val="83000"/>
              </a:lnSpc>
              <a:spcBef>
                <a:spcPts val="695"/>
              </a:spcBef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"description":</a:t>
            </a:r>
            <a:r>
              <a:rPr sz="1400" b="1" kern="0" spc="1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"my samples",</a:t>
            </a:r>
            <a:endParaRPr lang="en-US" altLang="en-US" sz="1400" b="1" dirty="0"/>
          </a:p>
          <a:p>
            <a:pPr marL="462915" algn="l" rtl="0" eaLnBrk="0">
              <a:lnSpc>
                <a:spcPts val="1620"/>
              </a:lnSpc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"optional"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:</a:t>
            </a:r>
            <a:r>
              <a:rPr sz="1400" b="1" kern="0" spc="1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"true",</a:t>
            </a:r>
            <a:endParaRPr lang="en-US" altLang="en-US" sz="1400" b="1" dirty="0"/>
          </a:p>
          <a:p>
            <a:pPr marL="462915" algn="l" rtl="0" eaLnBrk="0">
              <a:lnSpc>
                <a:spcPct val="87000"/>
              </a:lnSpc>
              <a:spcBef>
                <a:spcPts val="715"/>
              </a:spcBef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"dirs":</a:t>
            </a:r>
            <a:r>
              <a:rPr sz="1400" b="1" kern="0" spc="17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endParaRPr lang="en-US" altLang="en-US" sz="1400" b="1" dirty="0"/>
          </a:p>
          <a:p>
            <a:pPr marL="717550" algn="l" rtl="0" eaLnBrk="0">
              <a:lnSpc>
                <a:spcPct val="118000"/>
              </a:lnSpc>
              <a:spcBef>
                <a:spcPts val="690"/>
              </a:spcBef>
            </a:pP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"applications/BearPi/BearPi-HM_Micro/samples/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my_first_app",</a:t>
            </a: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           </a:t>
            </a: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  <a:cs typeface="Consolas" panose="020B0609020204030204"/>
              </a:rPr>
              <a:t>"applications/BearPi/BearPi-HM_Micro/samples/my_led_ap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  <a:cs typeface="Consolas" panose="020B0609020204030204"/>
              </a:rPr>
              <a:t>p"</a:t>
            </a:r>
            <a:endParaRPr lang="en-US" altLang="en-US" sz="1400" b="1" dirty="0">
              <a:highlight>
                <a:srgbClr val="FFFF00"/>
              </a:highlight>
            </a:endParaRPr>
          </a:p>
          <a:p>
            <a:pPr marL="464185" algn="l" rtl="0" eaLnBrk="0">
              <a:lnSpc>
                <a:spcPct val="87000"/>
              </a:lnSpc>
              <a:spcBef>
                <a:spcPts val="685"/>
              </a:spcBef>
            </a:pPr>
            <a:r>
              <a:rPr sz="1400" b="1" kern="0" spc="-4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],</a:t>
            </a:r>
            <a:endParaRPr lang="en-US" altLang="en-US" sz="1400" b="1" dirty="0"/>
          </a:p>
          <a:p>
            <a:pPr marL="462915" algn="l" rtl="0" eaLnBrk="0">
              <a:lnSpc>
                <a:spcPct val="86000"/>
              </a:lnSpc>
              <a:spcBef>
                <a:spcPts val="690"/>
              </a:spcBef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"targets":</a:t>
            </a:r>
            <a:r>
              <a:rPr sz="1400" b="1" kern="0" spc="2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endParaRPr lang="en-US" altLang="en-US" sz="1400" b="1" dirty="0"/>
          </a:p>
          <a:p>
            <a:pPr marL="717550" algn="l" rtl="0" eaLnBrk="0">
              <a:lnSpc>
                <a:spcPct val="118000"/>
              </a:lnSpc>
              <a:spcBef>
                <a:spcPts val="695"/>
              </a:spcBef>
            </a:pP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"//applications/BearPi/BearPi-HM_Micro/samples/my_firs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t_app:my_app",</a:t>
            </a: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  </a:t>
            </a: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  <a:cs typeface="Consolas" panose="020B0609020204030204"/>
              </a:rPr>
              <a:t>"//applications/BearPi/BearPi-HM_Micro/samples/my_led_ap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  <a:cs typeface="Consolas" panose="020B0609020204030204"/>
              </a:rPr>
              <a:t>p:my_led_app"</a:t>
            </a:r>
            <a:endParaRPr lang="en-US" altLang="en-US" sz="1400" b="1" dirty="0">
              <a:highlight>
                <a:srgbClr val="FFFF00"/>
              </a:highlight>
            </a:endParaRPr>
          </a:p>
          <a:p>
            <a:pPr marL="464185" algn="l" rtl="0" eaLnBrk="0">
              <a:lnSpc>
                <a:spcPct val="87000"/>
              </a:lnSpc>
              <a:spcBef>
                <a:spcPts val="685"/>
              </a:spcBef>
            </a:pPr>
            <a:r>
              <a:rPr sz="1400" b="1" kern="0" spc="-4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],</a:t>
            </a:r>
            <a:endParaRPr lang="en-US" altLang="en-US" sz="1400" b="1" dirty="0"/>
          </a:p>
          <a:p>
            <a:pPr marL="462915" algn="l" rtl="0" eaLnBrk="0">
              <a:lnSpc>
                <a:spcPct val="89000"/>
              </a:lnSpc>
              <a:spcBef>
                <a:spcPts val="690"/>
              </a:spcBef>
            </a:pP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"rom":</a:t>
            </a:r>
            <a:r>
              <a:rPr sz="1400" b="1" kern="0" spc="1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"",</a:t>
            </a:r>
            <a:endParaRPr lang="en-US" altLang="en-US" sz="1400" b="1" dirty="0"/>
          </a:p>
          <a:p>
            <a:pPr marL="462915" algn="l" rtl="0" eaLnBrk="0">
              <a:lnSpc>
                <a:spcPct val="89000"/>
              </a:lnSpc>
              <a:spcBef>
                <a:spcPts val="660"/>
              </a:spcBef>
            </a:pP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"ram":</a:t>
            </a:r>
            <a:r>
              <a:rPr sz="1400" b="1" kern="0" spc="1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"",</a:t>
            </a:r>
            <a:endParaRPr lang="en-US" altLang="en-US" sz="1400" b="1" dirty="0"/>
          </a:p>
          <a:p>
            <a:pPr marL="462915" algn="l" rtl="0" eaLnBrk="0">
              <a:lnSpc>
                <a:spcPct val="87000"/>
              </a:lnSpc>
              <a:spcBef>
                <a:spcPts val="650"/>
              </a:spcBef>
            </a:pP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"output":</a:t>
            </a:r>
            <a:r>
              <a:rPr sz="1400" b="1" kern="0" spc="2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[],</a:t>
            </a:r>
            <a:endParaRPr lang="en-US" altLang="en-US" sz="1400" b="1" dirty="0"/>
          </a:p>
          <a:p>
            <a:pPr marL="462915" algn="l" rtl="0" eaLnBrk="0">
              <a:lnSpc>
                <a:spcPct val="83000"/>
              </a:lnSpc>
              <a:spcBef>
                <a:spcPts val="690"/>
              </a:spcBef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"adapted_kernel":</a:t>
            </a:r>
            <a:r>
              <a:rPr sz="1400" b="1" kern="0" spc="2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r>
              <a:rPr sz="1400" b="1" kern="0" spc="1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"liteos_a"</a:t>
            </a:r>
            <a:r>
              <a:rPr sz="1400" b="1" kern="0" spc="14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],</a:t>
            </a:r>
            <a:endParaRPr lang="en-US" altLang="en-US" sz="1400" b="1" dirty="0"/>
          </a:p>
          <a:p>
            <a:pPr marL="462915" algn="l" rtl="0" eaLnBrk="0">
              <a:lnSpc>
                <a:spcPts val="1620"/>
              </a:lnSpc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"features":</a:t>
            </a:r>
            <a:r>
              <a:rPr sz="1400" b="1" kern="0" spc="14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[]</a:t>
            </a: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,</a:t>
            </a:r>
            <a:endParaRPr lang="en-US" altLang="en-US" sz="1400" b="1" dirty="0"/>
          </a:p>
          <a:p>
            <a:pPr marL="462915" algn="l" rtl="0" eaLnBrk="0">
              <a:lnSpc>
                <a:spcPct val="87000"/>
              </a:lnSpc>
              <a:spcBef>
                <a:spcPts val="715"/>
              </a:spcBef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"deps":</a:t>
            </a:r>
            <a:r>
              <a:rPr sz="1400" b="1" kern="0" spc="8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{</a:t>
            </a:r>
            <a:endParaRPr lang="en-US" altLang="en-US" sz="1400" b="1" dirty="0"/>
          </a:p>
          <a:p>
            <a:pPr marL="462915" algn="l" rtl="0" eaLnBrk="0">
              <a:lnSpc>
                <a:spcPct val="83000"/>
              </a:lnSpc>
              <a:spcBef>
                <a:spcPts val="690"/>
              </a:spcBef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"components":</a:t>
            </a:r>
            <a:r>
              <a:rPr sz="1400" b="1" kern="0" spc="18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[],</a:t>
            </a:r>
            <a:endParaRPr lang="en-US" altLang="en-US" sz="1400" b="1" dirty="0"/>
          </a:p>
          <a:p>
            <a:pPr marL="462915" algn="l" rtl="0" eaLnBrk="0">
              <a:lnSpc>
                <a:spcPts val="1620"/>
              </a:lnSpc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"third_party":</a:t>
            </a:r>
            <a:r>
              <a:rPr sz="1400" b="1" kern="0" spc="18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r>
              <a:rPr sz="1400" b="1" kern="0" spc="1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</a:t>
            </a:r>
            <a:endParaRPr lang="en-US" altLang="en-US" sz="1400" b="1" dirty="0"/>
          </a:p>
          <a:p>
            <a:pPr marL="461010" algn="l" rtl="0" eaLnBrk="0">
              <a:lnSpc>
                <a:spcPct val="83000"/>
              </a:lnSpc>
              <a:spcBef>
                <a:spcPts val="725"/>
              </a:spcBef>
            </a:pP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}</a:t>
            </a:r>
            <a:endParaRPr lang="en-US" altLang="en-US" sz="1400" b="1" dirty="0"/>
          </a:p>
          <a:p>
            <a:pPr marL="206375" algn="l" rtl="0" eaLnBrk="0">
              <a:lnSpc>
                <a:spcPts val="1620"/>
              </a:lnSpc>
            </a:pPr>
            <a:r>
              <a:rPr sz="1400" b="1" kern="0" spc="-4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},</a:t>
            </a:r>
            <a:endParaRPr lang="en-US" altLang="en-US" sz="1400" b="1" dirty="0"/>
          </a:p>
        </p:txBody>
      </p:sp>
      <p:sp>
        <p:nvSpPr>
          <p:cNvPr id="130" name="textbox 130"/>
          <p:cNvSpPr/>
          <p:nvPr/>
        </p:nvSpPr>
        <p:spPr>
          <a:xfrm>
            <a:off x="-11937" y="429695"/>
            <a:ext cx="6839584" cy="581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添加新组件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32" name="picture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sp>
        <p:nvSpPr>
          <p:cNvPr id="136" name="textbox 136"/>
          <p:cNvSpPr/>
          <p:nvPr/>
        </p:nvSpPr>
        <p:spPr>
          <a:xfrm>
            <a:off x="208280" y="1267460"/>
            <a:ext cx="3657600" cy="2162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600" dirty="0"/>
          </a:p>
          <a:p>
            <a:pPr marL="12700" algn="l" rtl="0" eaLnBrk="0">
              <a:lnSpc>
                <a:spcPct val="94000"/>
              </a:lnSpc>
            </a:pP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1、修改文件build/lite/components/applications.json，添加组件my_sample的配置。</a:t>
            </a:r>
            <a:endParaRPr lang="en-US" altLang="zh-CN" sz="16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>
              <a:lnSpc>
                <a:spcPct val="94000"/>
              </a:lnSpc>
            </a:pPr>
            <a:endParaRPr lang="en-US" altLang="zh-CN" sz="16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>
              <a:lnSpc>
                <a:spcPct val="94000"/>
              </a:lnSpc>
            </a:pPr>
            <a:r>
              <a:rPr lang="zh-CN" altLang="en-US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可基于在</a:t>
            </a: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hello_world</a:t>
            </a:r>
            <a:r>
              <a:rPr lang="zh-CN" altLang="en-US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基础上在</a:t>
            </a: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dirs</a:t>
            </a:r>
            <a:r>
              <a:rPr lang="zh-CN" altLang="en-US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里添加</a:t>
            </a: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my_led_app</a:t>
            </a:r>
            <a:r>
              <a:rPr lang="zh-CN" altLang="en-US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路径。在</a:t>
            </a: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targets</a:t>
            </a:r>
            <a:r>
              <a:rPr lang="zh-CN" altLang="en-US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里面添加</a:t>
            </a: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my_led_app</a:t>
            </a:r>
            <a:r>
              <a:rPr lang="zh-CN" altLang="en-US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目标项。</a:t>
            </a:r>
            <a:endParaRPr lang="zh-CN" altLang="en-US" sz="16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8"/>
          <p:cNvSpPr/>
          <p:nvPr/>
        </p:nvSpPr>
        <p:spPr>
          <a:xfrm>
            <a:off x="1484630" y="2512695"/>
            <a:ext cx="8660130" cy="3033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sz="900" kern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algn="l" rtl="0" eaLnBrk="0">
              <a:lnSpc>
                <a:spcPct val="116000"/>
              </a:lnSpc>
            </a:pPr>
            <a:r>
              <a:rPr sz="16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{</a:t>
            </a:r>
            <a:endParaRPr sz="1600" kern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algn="l" rtl="0" eaLnBrk="0">
              <a:lnSpc>
                <a:spcPct val="116000"/>
              </a:lnSpc>
            </a:pPr>
            <a:r>
              <a:rPr sz="16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"subsystem": "applications",</a:t>
            </a:r>
            <a:endParaRPr sz="1600" kern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algn="l" rtl="0" eaLnBrk="0">
              <a:lnSpc>
                <a:spcPct val="116000"/>
              </a:lnSpc>
            </a:pPr>
            <a:r>
              <a:rPr sz="16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   "components": [</a:t>
            </a:r>
            <a:endParaRPr sz="1600" kern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algn="l" rtl="0" eaLnBrk="0">
              <a:lnSpc>
                <a:spcPct val="116000"/>
              </a:lnSpc>
            </a:pPr>
            <a:r>
              <a:rPr sz="16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     { "component": "bearpi_sample_app", "features":[] },</a:t>
            </a:r>
            <a:endParaRPr sz="1600" kern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algn="l" rtl="0" eaLnBrk="0">
              <a:lnSpc>
                <a:spcPct val="116000"/>
              </a:lnSpc>
            </a:pPr>
            <a:r>
              <a:rPr sz="16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     </a:t>
            </a:r>
            <a:r>
              <a:rPr sz="1600" kern="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  <a:cs typeface="Consolas" panose="020B0609020204030204"/>
              </a:rPr>
              <a:t>{ "component": "my_sample", "features":[] },</a:t>
            </a:r>
            <a:endParaRPr sz="1600" kern="0" dirty="0">
              <a:solidFill>
                <a:srgbClr val="000000">
                  <a:alpha val="100000"/>
                </a:srgbClr>
              </a:solidFill>
              <a:highlight>
                <a:srgbClr val="FFFF00"/>
              </a:highlight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algn="l" rtl="0" eaLnBrk="0">
              <a:lnSpc>
                <a:spcPct val="116000"/>
              </a:lnSpc>
            </a:pPr>
            <a:r>
              <a:rPr sz="16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     { "component": "bearpi_screensaver_app", "features":[] }</a:t>
            </a:r>
            <a:endParaRPr sz="1600" kern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algn="l" rtl="0" eaLnBrk="0">
              <a:lnSpc>
                <a:spcPct val="116000"/>
              </a:lnSpc>
            </a:pPr>
            <a:r>
              <a:rPr sz="16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   ]</a:t>
            </a:r>
            <a:endParaRPr sz="1600" kern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algn="l" rtl="0" eaLnBrk="0">
              <a:lnSpc>
                <a:spcPct val="116000"/>
              </a:lnSpc>
            </a:pPr>
            <a:r>
              <a:rPr sz="16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 }</a:t>
            </a:r>
            <a:r>
              <a:rPr lang="en-US" altLang="zh-CN" sz="1600" dirty="0"/>
              <a:t>,</a:t>
            </a:r>
            <a:endParaRPr lang="en-US" altLang="zh-CN" sz="1600" dirty="0"/>
          </a:p>
        </p:txBody>
      </p:sp>
      <p:sp>
        <p:nvSpPr>
          <p:cNvPr id="130" name="textbox 130"/>
          <p:cNvSpPr/>
          <p:nvPr/>
        </p:nvSpPr>
        <p:spPr>
          <a:xfrm>
            <a:off x="-11937" y="429695"/>
            <a:ext cx="6839584" cy="581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添加新组件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32" name="picture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38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textbox 128"/>
          <p:cNvSpPr/>
          <p:nvPr/>
        </p:nvSpPr>
        <p:spPr>
          <a:xfrm>
            <a:off x="1830070" y="1494155"/>
            <a:ext cx="7751445" cy="2397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lang="en-US" altLang="zh-CN" sz="1600" dirty="0"/>
          </a:p>
        </p:txBody>
      </p:sp>
      <p:sp>
        <p:nvSpPr>
          <p:cNvPr id="3" name="textbox 128"/>
          <p:cNvSpPr/>
          <p:nvPr/>
        </p:nvSpPr>
        <p:spPr>
          <a:xfrm>
            <a:off x="1375410" y="1494155"/>
            <a:ext cx="8660130" cy="30333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  <a:buClrTx/>
              <a:buSzTx/>
              <a:buNone/>
            </a:pP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2、修改文件vendor/bearpi/bearpi_hm_micro/config.json，新增my_sample组件的条目</a:t>
            </a:r>
            <a:endParaRPr lang="en-US" altLang="zh-CN" sz="1600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sz="900" kern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algn="l" rtl="0" eaLnBrk="0">
              <a:lnSpc>
                <a:spcPct val="116000"/>
              </a:lnSpc>
            </a:pPr>
            <a:endParaRPr lang="en-US" altLang="zh-CN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/>
          <p:nvPr/>
        </p:nvSpPr>
        <p:spPr>
          <a:xfrm>
            <a:off x="803910" y="1409065"/>
            <a:ext cx="8532495" cy="2954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indent="0" algn="l" rtl="0" eaLnBrk="0" fontAlgn="auto">
              <a:lnSpc>
                <a:spcPct val="150000"/>
              </a:lnSpc>
            </a:pPr>
            <a:endParaRPr lang="en-US" altLang="en-US" sz="100" dirty="0"/>
          </a:p>
          <a:p>
            <a:pPr marL="12700" indent="0" algn="l" rtl="0" eaLnBrk="0" fontAlgn="auto">
              <a:lnSpc>
                <a:spcPct val="150000"/>
              </a:lnSpc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lang="zh-CN" altLang="en-US"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260" dirty="0" err="1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点亮LED灯实验</a:t>
            </a:r>
            <a:endParaRPr lang="en-US" sz="2100" kern="0" spc="26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indent="0" algn="l" rtl="0" eaLnBrk="0" fontAlgn="auto">
              <a:lnSpc>
                <a:spcPct val="150000"/>
              </a:lnSpc>
            </a:pPr>
            <a:r>
              <a:rPr lang="en-US" altLang="zh-CN"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lang="en-US" altLang="zh-CN"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lang="zh-CN" altLang="en-US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CN" altLang="en-US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点亮</a:t>
            </a:r>
            <a:r>
              <a:rPr lang="en-US" altLang="zh-CN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</a:t>
            </a:r>
            <a:endParaRPr sz="2100" kern="0" spc="26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700" indent="0" algn="l" rtl="0" eaLnBrk="0" fontAlgn="auto">
              <a:lnSpc>
                <a:spcPct val="150000"/>
              </a:lnSpc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2100" kern="0" spc="260" dirty="0" err="1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如何在开发板上安装HAP应用</a:t>
            </a:r>
            <a:endParaRPr lang="en-US" sz="2100" kern="0" spc="26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eaLnBrk="0">
              <a:lnSpc>
                <a:spcPct val="150000"/>
              </a:lnSpc>
            </a:pPr>
            <a:r>
              <a:rPr lang="en-US" altLang="zh-CN"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lang="zh-CN" altLang="en-US"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lang="zh-CN" altLang="en-US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JS</a:t>
            </a:r>
            <a:r>
              <a:rPr lang="zh-CN" altLang="en-US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应用控制</a:t>
            </a:r>
            <a:r>
              <a:rPr lang="en-US" altLang="zh-CN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LED</a:t>
            </a:r>
            <a:r>
              <a:rPr lang="zh-CN" altLang="en-US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灯</a:t>
            </a:r>
            <a:endParaRPr lang="en-US" altLang="zh-CN" sz="2100" kern="0" spc="26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eaLnBrk="0">
              <a:lnSpc>
                <a:spcPct val="150000"/>
              </a:lnSpc>
            </a:pPr>
            <a:r>
              <a:rPr lang="en-US" altLang="zh-CN"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lang="zh-CN" altLang="en-US"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相关配置和</a:t>
            </a:r>
            <a:r>
              <a:rPr lang="zh-CN" altLang="en-US"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+mn-ea"/>
              </a:rPr>
              <a:t>代码讲解</a:t>
            </a:r>
            <a:endParaRPr sz="2100" kern="0" spc="26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indent="0" algn="l" rtl="0" eaLnBrk="0" fontAlgn="auto">
              <a:lnSpc>
                <a:spcPct val="150000"/>
              </a:lnSpc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hello_world hap应用程序编写</a:t>
            </a:r>
            <a:endParaRPr sz="2100" kern="0" spc="26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indent="0" algn="l" rtl="0" eaLnBrk="0" fontAlgn="auto">
              <a:lnSpc>
                <a:spcPct val="150000"/>
              </a:lnSpc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2100" kern="0" spc="2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2100" kern="0" spc="2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开发板Wi-Fi功能使用指导</a:t>
            </a:r>
            <a:endParaRPr sz="2100" kern="0" spc="26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-11937" y="439927"/>
            <a:ext cx="6839584" cy="5372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  <a:tabLst>
                <a:tab pos="380365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19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u="sng" kern="0" spc="2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68808" y="452627"/>
            <a:ext cx="434340" cy="40538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40"/>
          <p:cNvSpPr/>
          <p:nvPr/>
        </p:nvSpPr>
        <p:spPr>
          <a:xfrm>
            <a:off x="1019175" y="1401445"/>
            <a:ext cx="6945630" cy="546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b="1" dirty="0"/>
          </a:p>
          <a:p>
            <a:pPr marL="18415" algn="l" rtl="0" eaLnBrk="0">
              <a:lnSpc>
                <a:spcPct val="97000"/>
              </a:lnSpc>
            </a:pPr>
            <a:r>
              <a:rPr sz="16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示例代码编译、烧录</a:t>
            </a:r>
            <a:r>
              <a:rPr sz="1600" b="1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后，  在命令行输入以下指令可控制开发板的</a:t>
            </a:r>
            <a:r>
              <a:rPr sz="1600" b="1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600" b="1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灯</a:t>
            </a: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en-US" sz="16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98000"/>
              </a:lnSpc>
              <a:spcBef>
                <a:spcPts val="425"/>
              </a:spcBef>
            </a:pPr>
            <a:endParaRPr lang="en-US" altLang="en-US" sz="1400" dirty="0"/>
          </a:p>
        </p:txBody>
      </p:sp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调试LED灯程序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3885" y="5824220"/>
            <a:ext cx="1123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上述代码中业务部分（</a:t>
            </a:r>
            <a:r>
              <a:rPr lang="en-US" altLang="zh-CN" dirty="0" err="1">
                <a:solidFill>
                  <a:srgbClr val="40485B"/>
                </a:solidFill>
                <a:effectLst/>
                <a:latin typeface="汉仪君黑-45简" panose="020B0604020202020204" charset="-122"/>
                <a:sym typeface="+mn-ea"/>
              </a:rPr>
              <a:t>my_led_app.c</a:t>
            </a:r>
            <a:r>
              <a:rPr lang="zh-CN" altLang="en-US"/>
              <a:t>）和驱动部分（</a:t>
            </a:r>
            <a:r>
              <a:rPr lang="en-US" altLang="zh-CN" dirty="0" err="1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led.c</a:t>
            </a:r>
            <a:r>
              <a:rPr lang="zh-CN" altLang="en-US"/>
              <a:t>）是如何</a:t>
            </a:r>
            <a:r>
              <a:rPr lang="en-US" altLang="zh-CN"/>
              <a:t>“</a:t>
            </a:r>
            <a:r>
              <a:rPr lang="zh-CN" altLang="en-US"/>
              <a:t>沟通</a:t>
            </a:r>
            <a:r>
              <a:rPr lang="en-US" altLang="zh-CN"/>
              <a:t>”</a:t>
            </a:r>
            <a:r>
              <a:rPr lang="zh-CN" altLang="en-US"/>
              <a:t>的，下面将进一步介绍其中的关系。</a:t>
            </a:r>
            <a:endParaRPr lang="zh-CN" altLang="en-US"/>
          </a:p>
        </p:txBody>
      </p:sp>
      <p:sp>
        <p:nvSpPr>
          <p:cNvPr id="3" name="textbox 140"/>
          <p:cNvSpPr/>
          <p:nvPr/>
        </p:nvSpPr>
        <p:spPr>
          <a:xfrm>
            <a:off x="1019175" y="1948815"/>
            <a:ext cx="6945630" cy="328549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3000"/>
              </a:lnSpc>
            </a:pPr>
            <a:r>
              <a:rPr sz="1400" kern="0" spc="-10" dirty="0">
                <a:solidFill>
                  <a:schemeClr val="bg1">
                    <a:lumMod val="9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关闭</a:t>
            </a:r>
            <a:r>
              <a:rPr sz="1400" kern="0" spc="-10" dirty="0">
                <a:solidFill>
                  <a:schemeClr val="bg1">
                    <a:lumMod val="95000"/>
                    <a:alpha val="100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LED:</a:t>
            </a:r>
            <a:endParaRPr lang="en-US" alt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34000"/>
              </a:lnSpc>
            </a:pPr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marL="12700" algn="l" rtl="0" eaLnBrk="0">
              <a:lnSpc>
                <a:spcPct val="87000"/>
              </a:lnSpc>
              <a:spcBef>
                <a:spcPts val="340"/>
              </a:spcBef>
            </a:pPr>
            <a:r>
              <a:rPr sz="1400" b="1" kern="0" spc="-20" dirty="0">
                <a:solidFill>
                  <a:schemeClr val="bg1">
                    <a:lumMod val="95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./bin/my_led 0</a:t>
            </a:r>
            <a:endParaRPr lang="en-US" alt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20000"/>
              </a:lnSpc>
            </a:pPr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20000"/>
              </a:lnSpc>
            </a:pPr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20000"/>
              </a:lnSpc>
            </a:pPr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marL="19050" algn="l" rtl="0" eaLnBrk="0">
              <a:lnSpc>
                <a:spcPct val="98000"/>
              </a:lnSpc>
              <a:spcBef>
                <a:spcPts val="420"/>
              </a:spcBef>
            </a:pPr>
            <a:r>
              <a:rPr sz="1400" kern="0" spc="-10" dirty="0">
                <a:solidFill>
                  <a:schemeClr val="bg1">
                    <a:lumMod val="9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开启</a:t>
            </a:r>
            <a:r>
              <a:rPr sz="1400" kern="0" spc="-10" dirty="0">
                <a:solidFill>
                  <a:schemeClr val="bg1">
                    <a:lumMod val="95000"/>
                    <a:alpha val="100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LED:</a:t>
            </a:r>
            <a:endParaRPr lang="en-US" alt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35000"/>
              </a:lnSpc>
            </a:pPr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marL="12700" algn="l" rtl="0" eaLnBrk="0">
              <a:lnSpc>
                <a:spcPct val="87000"/>
              </a:lnSpc>
              <a:spcBef>
                <a:spcPts val="335"/>
              </a:spcBef>
            </a:pPr>
            <a:r>
              <a:rPr sz="1400" b="1" kern="0" spc="-20" dirty="0">
                <a:solidFill>
                  <a:schemeClr val="bg1">
                    <a:lumMod val="95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./bin/my_le</a:t>
            </a:r>
            <a:r>
              <a:rPr sz="1400" b="1" kern="0" spc="-30" dirty="0">
                <a:solidFill>
                  <a:schemeClr val="bg1">
                    <a:lumMod val="95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</a:t>
            </a:r>
            <a:r>
              <a:rPr sz="1400" b="1" kern="0" spc="60" dirty="0">
                <a:solidFill>
                  <a:schemeClr val="bg1">
                    <a:lumMod val="95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30" dirty="0">
                <a:solidFill>
                  <a:schemeClr val="bg1">
                    <a:lumMod val="95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1</a:t>
            </a:r>
            <a:endParaRPr lang="en-US" alt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20000"/>
              </a:lnSpc>
            </a:pPr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20000"/>
              </a:lnSpc>
            </a:pPr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20000"/>
              </a:lnSpc>
            </a:pPr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marL="22225" algn="l" rtl="0" eaLnBrk="0">
              <a:lnSpc>
                <a:spcPct val="98000"/>
              </a:lnSpc>
              <a:spcBef>
                <a:spcPts val="425"/>
              </a:spcBef>
            </a:pPr>
            <a:r>
              <a:rPr sz="1400" kern="0" spc="0" dirty="0">
                <a:solidFill>
                  <a:schemeClr val="bg1">
                    <a:lumMod val="9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翻转</a:t>
            </a:r>
            <a:r>
              <a:rPr sz="1400" kern="0" spc="0" dirty="0">
                <a:solidFill>
                  <a:schemeClr val="bg1">
                    <a:lumMod val="95000"/>
                    <a:alpha val="100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LED:</a:t>
            </a:r>
            <a:endParaRPr lang="en-US" alt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35000"/>
              </a:lnSpc>
            </a:pPr>
            <a:endParaRPr lang="en-US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algn="l" rtl="0" eaLnBrk="0">
              <a:lnSpc>
                <a:spcPct val="137000"/>
              </a:lnSpc>
            </a:pPr>
            <a:endParaRPr lang="en-US" altLang="en-US" sz="200" dirty="0">
              <a:solidFill>
                <a:schemeClr val="bg1">
                  <a:lumMod val="95000"/>
                </a:schemeClr>
              </a:solidFill>
            </a:endParaRPr>
          </a:p>
          <a:p>
            <a:pPr marL="17780" algn="l" rtl="0" eaLnBrk="0">
              <a:lnSpc>
                <a:spcPct val="87000"/>
              </a:lnSpc>
              <a:spcBef>
                <a:spcPts val="0"/>
              </a:spcBef>
            </a:pPr>
            <a:r>
              <a:rPr sz="1400" b="1" kern="0" spc="-20" dirty="0">
                <a:solidFill>
                  <a:schemeClr val="bg1">
                    <a:lumMod val="95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./bin/my_le</a:t>
            </a:r>
            <a:r>
              <a:rPr sz="1400" b="1" kern="0" spc="-30" dirty="0">
                <a:solidFill>
                  <a:schemeClr val="bg1">
                    <a:lumMod val="95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d</a:t>
            </a:r>
            <a:r>
              <a:rPr sz="1400" b="1" kern="0" spc="60" dirty="0">
                <a:solidFill>
                  <a:schemeClr val="bg1">
                    <a:lumMod val="95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400" b="1" kern="0" spc="-30" dirty="0">
                <a:solidFill>
                  <a:schemeClr val="bg1">
                    <a:lumMod val="95000"/>
                    <a:alpha val="100000"/>
                  </a:scheme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2</a:t>
            </a:r>
            <a:endParaRPr lang="en-US" altLang="en-US" sz="1400" b="1" kern="0" spc="-30" dirty="0">
              <a:solidFill>
                <a:schemeClr val="bg1">
                  <a:lumMod val="95000"/>
                  <a:alpha val="100000"/>
                </a:scheme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1213031" y="2608781"/>
            <a:ext cx="6096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.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└── </a:t>
            </a:r>
            <a:r>
              <a:rPr lang="zh-CN" altLang="en-US" b="1">
                <a:latin typeface="Courier New" panose="02070309020205020404" charset="0"/>
                <a:cs typeface="Courier New" panose="02070309020205020404" charset="0"/>
              </a:rPr>
              <a:t>drivers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└── 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BUILD.gn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└──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│──</a:t>
            </a:r>
            <a:r>
              <a:rPr lang="zh-CN" altLang="en-US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charset="0"/>
                <a:cs typeface="Courier New" panose="02070309020205020404" charset="0"/>
              </a:rPr>
              <a:t>led.c</a:t>
            </a:r>
            <a:endParaRPr lang="zh-CN" altLang="en-US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BUILD.gn</a:t>
            </a:r>
            <a:endParaRPr lang="zh-CN" altLang="en-US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endParaRPr lang="zh-CN" altLang="en-US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5477056" y="2608781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.</a:t>
            </a:r>
            <a:endParaRPr lang="zh-CN" altLang="en-US"/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└── bearpi_hm_micro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└── liteos_a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b="1">
                <a:latin typeface="Courier New" panose="02070309020205020404" charset="0"/>
                <a:cs typeface="Courier New" panose="02070309020205020404" charset="0"/>
              </a:rPr>
              <a:t>hdf_config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└──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endParaRPr lang="zh-CN" alt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    └── 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.hcs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 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    └──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       </a:t>
            </a:r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└──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led_config.hcs</a:t>
            </a:r>
            <a:endParaRPr lang="zh-CN" altLang="en-US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142829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源码目录</a:t>
            </a:r>
            <a:endParaRPr lang="zh-CN" altLang="en-US" b="1" dirty="0"/>
          </a:p>
        </p:txBody>
      </p:sp>
      <p:sp>
        <p:nvSpPr>
          <p:cNvPr id="12" name="文本框 4"/>
          <p:cNvSpPr txBox="1"/>
          <p:nvPr/>
        </p:nvSpPr>
        <p:spPr>
          <a:xfrm>
            <a:off x="547705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配置目录</a:t>
            </a:r>
            <a:endParaRPr lang="zh-CN" altLang="en-US" b="1" dirty="0"/>
          </a:p>
        </p:txBody>
      </p:sp>
      <p:sp>
        <p:nvSpPr>
          <p:cNvPr id="13" name="椭圆 12"/>
          <p:cNvSpPr/>
          <p:nvPr/>
        </p:nvSpPr>
        <p:spPr>
          <a:xfrm>
            <a:off x="3765731" y="4182946"/>
            <a:ext cx="1236345" cy="46418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6571" y="2370656"/>
            <a:ext cx="4930775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391966" y="2370656"/>
            <a:ext cx="6181090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2440" y="1135380"/>
            <a:ext cx="2567940" cy="897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HDF_INIT</a:t>
            </a:r>
            <a:b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CN">
                <a:solidFill>
                  <a:srgbClr val="00B0F0"/>
                </a:solidFill>
                <a:effectLst/>
              </a:rPr>
              <a:t>g_ledDriver</a:t>
            </a:r>
            <a:r>
              <a:rPr lang="en-US" altLang="zh-CN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Entry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44265" y="1135380"/>
            <a:ext cx="3284855" cy="1285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   struct </a:t>
            </a:r>
            <a:r>
              <a:rPr lang="en-US" altLang="zh-CN" sz="1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HdfDriverEntry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en-US" altLang="zh-CN" sz="1000" dirty="0" err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g_ledDriverEntry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= {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       .</a:t>
            </a:r>
            <a:r>
              <a:rPr lang="en-US" altLang="zh-CN" sz="1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moduleVersion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= 1,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       .</a:t>
            </a:r>
            <a:r>
              <a:rPr lang="en-US" altLang="zh-CN" sz="1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moduleName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= 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"HDF_LED",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sz="1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.Bind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= </a:t>
            </a:r>
            <a:r>
              <a:rPr lang="en-US" altLang="zh-CN" sz="1000" dirty="0" err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HdfLedDriverBind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,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sz="1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.Init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= </a:t>
            </a:r>
            <a:r>
              <a:rPr lang="en-US" altLang="zh-CN" sz="1000" dirty="0" err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HdfLedDriverInit</a:t>
            </a:r>
            <a:r>
              <a:rPr lang="en-US" altLang="zh-CN" sz="10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,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sz="1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.Release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= </a:t>
            </a:r>
            <a:r>
              <a:rPr lang="en-US" altLang="zh-CN" sz="1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HdfLedDriverRelease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,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   };</a:t>
            </a:r>
            <a:endParaRPr lang="en-US" altLang="zh-CN" sz="1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9970" y="725805"/>
            <a:ext cx="676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i="1">
                <a:highlight>
                  <a:srgbClr val="00FF00"/>
                </a:highlight>
              </a:rPr>
              <a:t>led.c</a:t>
            </a:r>
            <a:endParaRPr lang="zh-CN" altLang="en-US" i="1">
              <a:highlight>
                <a:srgbClr val="00FF00"/>
              </a:highlight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4043680" y="281305"/>
            <a:ext cx="1992630" cy="591185"/>
          </a:xfrm>
          <a:prstGeom prst="wedgeRectCallout">
            <a:avLst>
              <a:gd name="adj1" fmla="val -41310"/>
              <a:gd name="adj2" fmla="val 8753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作用类似于</a:t>
            </a:r>
            <a:r>
              <a:rPr lang="en-US" altLang="zh-CN" sz="1400" dirty="0">
                <a:solidFill>
                  <a:srgbClr val="FF0000"/>
                </a:solidFill>
              </a:rPr>
              <a:t>Linux struct </a:t>
            </a:r>
            <a:r>
              <a:rPr lang="en-US" altLang="zh-CN" sz="1400" dirty="0" err="1">
                <a:solidFill>
                  <a:srgbClr val="FF0000"/>
                </a:solidFill>
              </a:rPr>
              <a:t>fileOperations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712720" y="1435735"/>
            <a:ext cx="1016635" cy="27051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71805" y="3063240"/>
            <a:ext cx="5402580" cy="16122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int32_t </a:t>
            </a:r>
            <a:r>
              <a:rPr lang="en-US" altLang="zh-CN" sz="1000">
                <a:solidFill>
                  <a:srgbClr val="FF0000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HdfLedDriverBind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(struct HdfDeviceObject *deviceObject)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{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//...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static struct IDeviceIoService ledDriver = {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sz="1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.</a:t>
            </a:r>
            <a:r>
              <a:rPr lang="en-US" altLang="zh-CN" sz="1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Dispatch = LedDriverDispatch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,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};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deviceObject-&gt;service = (struct IDeviceIoService *)(&amp;ledDriver);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//...   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36310" y="3063240"/>
            <a:ext cx="5402580" cy="16122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int32_t </a:t>
            </a:r>
            <a:r>
              <a:rPr lang="en-US" altLang="zh-CN" sz="1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HdfLedDriverInit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(struct HdfDeviceObject *device)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{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struct Stm32Mp1ILed *led = &amp;g_Stm32Mp1ILed;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ret = </a:t>
            </a:r>
            <a:r>
              <a:rPr lang="en-US" altLang="zh-CN" sz="1000" b="1">
                <a:solidFill>
                  <a:srgbClr val="FF0000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Stm32LedReadDrs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(led, device-&gt;property);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</a:t>
            </a:r>
            <a:r>
              <a:rPr lang="en-US" altLang="zh-CN" sz="1000">
                <a:solidFill>
                  <a:srgbClr val="00B0F0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/* 将GPIO管脚配置为输出 */</a:t>
            </a:r>
            <a:endParaRPr lang="en-US" altLang="zh-CN" sz="1000">
              <a:solidFill>
                <a:srgbClr val="00B0F0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rgbClr val="00B0F0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</a:t>
            </a:r>
            <a:r>
              <a:rPr lang="en-US" altLang="zh-CN" sz="10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 ret = GpioSetDir(led-&gt;gpioNum, GPIO_DIR_OUT);</a:t>
            </a:r>
            <a:endParaRPr lang="en-US" altLang="zh-CN" sz="10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008505" y="1878330"/>
            <a:ext cx="2300605" cy="130048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245225" y="2032635"/>
            <a:ext cx="683895" cy="1301115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71805" y="5008880"/>
            <a:ext cx="5402580" cy="16122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int32_t </a:t>
            </a:r>
            <a:r>
              <a:rPr lang="en-US" altLang="zh-CN" sz="1000" b="1">
                <a:solidFill>
                  <a:srgbClr val="FF0000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LedDriverDispatch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(struct HdfDeviceIoClient *client, int cmdCode, struct HdfSBuf *data, struct HdfSBuf *reply)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{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indent="457200" algn="l"/>
            <a:r>
              <a:rPr lang="en-US" altLang="zh-CN" sz="1000" b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zh-CN" altLang="en-US" sz="1000" b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详见下页</a:t>
            </a:r>
            <a:endParaRPr lang="en-US" altLang="zh-CN" sz="1000" b="1">
              <a:solidFill>
                <a:srgbClr val="FF0000"/>
              </a:solidFill>
              <a:effectLst/>
              <a:highlight>
                <a:srgbClr val="FFFF00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2235835" y="4032885"/>
            <a:ext cx="118110" cy="131826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036310" y="4827905"/>
            <a:ext cx="5402580" cy="18840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/ 读取驱动私有配置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static int32_t </a:t>
            </a:r>
            <a:r>
              <a:rPr lang="en-US" altLang="zh-CN" sz="1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Stm32LedReadDrs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(struct Stm32Mp1ILed *led, const struct DeviceResourceNode *node)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{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int32_t ret;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struct DeviceResourceIface *drsOps = NULL;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drsOps = DeviceResourceGetIfaceInstance(HDF_CONFIG_SOURCE);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/* 读取</a:t>
            </a:r>
            <a:r>
              <a:rPr lang="en-US" altLang="zh-CN" sz="100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led.hcs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里面led_gpio_num的值 */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ret = drsOps-&gt;GetUint32(node, "</a:t>
            </a:r>
            <a:r>
              <a:rPr lang="en-US" altLang="zh-CN" sz="100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FF"/>
                </a:highlight>
                <a:latin typeface="Courier New" panose="02070309020205020404" charset="0"/>
                <a:cs typeface="Courier New" panose="02070309020205020404" charset="0"/>
              </a:rPr>
              <a:t>led_gpio_num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", &amp;led-&gt;gpioNum, 0);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return HDF_SUCCESS;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7272655" y="3942080"/>
            <a:ext cx="563880" cy="991235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71805" y="528955"/>
            <a:ext cx="5511800" cy="6261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int32_t </a:t>
            </a:r>
            <a:r>
              <a:rPr lang="en-US" altLang="zh-CN" sz="1000" b="1">
                <a:solidFill>
                  <a:srgbClr val="FF0000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LedDriverDispatch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(struct HdfDeviceIoClient *</a:t>
            </a:r>
            <a:r>
              <a:rPr lang="en-US" altLang="zh-CN" sz="1000">
                <a:solidFill>
                  <a:schemeClr val="tx1"/>
                </a:solidFill>
                <a:effectLst/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client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, int </a:t>
            </a:r>
            <a:r>
              <a:rPr lang="en-US" altLang="zh-CN" sz="1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cmdCode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, struct HdfSBuf *</a:t>
            </a:r>
            <a:r>
              <a:rPr lang="en-US" altLang="zh-CN" sz="100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charset="0"/>
                <a:cs typeface="Courier New" panose="02070309020205020404" charset="0"/>
              </a:rPr>
              <a:t>data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, struct HdfSBuf *</a:t>
            </a:r>
            <a:r>
              <a:rPr lang="en-US" altLang="zh-CN" sz="100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charset="0"/>
                <a:cs typeface="Courier New" panose="02070309020205020404" charset="0"/>
              </a:rPr>
              <a:t>reply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)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{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uint8_t contrl;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indent="457200"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if (</a:t>
            </a:r>
            <a:r>
              <a:rPr lang="en-US" altLang="zh-CN" sz="1000">
                <a:solidFill>
                  <a:schemeClr val="tx1"/>
                </a:solidFill>
                <a:effectLst/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client 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== NULL )....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switch (</a:t>
            </a:r>
            <a:r>
              <a:rPr lang="en-US" altLang="zh-CN" sz="1000" b="1">
                <a:solidFill>
                  <a:srgbClr val="FF0000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cmdCode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)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{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/* 接收到用户态发来的LED_WRITE_READ命令 */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case </a:t>
            </a:r>
            <a:r>
              <a:rPr lang="en-US" altLang="zh-CN" sz="1000" b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LED_WRITE_READ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: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/* 读取data里的数据，赋值给contrl */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HdfSbufReadUint8(</a:t>
            </a:r>
            <a:r>
              <a:rPr lang="en-US" altLang="zh-CN" sz="100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charset="0"/>
                <a:cs typeface="Courier New" panose="02070309020205020404" charset="0"/>
              </a:rPr>
              <a:t>data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,&amp;contrl);                 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switch (contrl)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{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/* 开灯 */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case </a:t>
            </a:r>
            <a:r>
              <a:rPr lang="en-US" altLang="zh-CN" sz="100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charset="0"/>
                <a:cs typeface="Courier New" panose="02070309020205020404" charset="0"/>
              </a:rPr>
              <a:t>LED_ON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:                                           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    GpioWrite(g_Stm32Mp1ILed.gpioNum, GPIO_VAL_LOW);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    status = 1;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    break;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/* 关灯 */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case </a:t>
            </a:r>
            <a:r>
              <a:rPr lang="en-US" altLang="zh-CN" sz="100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charset="0"/>
                <a:cs typeface="Courier New" panose="02070309020205020404" charset="0"/>
              </a:rPr>
              <a:t>LED_OFF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:                                          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    GpioWrite(g_Stm32Mp1ILed.gpioNum, GPIO_VAL_HIGH);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    status = 0;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    break;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}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marL="457200" lvl="1" indent="457200"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/* </a:t>
            </a:r>
            <a:r>
              <a:rPr lang="zh-CN" altLang="en-US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翻转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*/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lvl="2"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case </a:t>
            </a:r>
            <a:r>
              <a:rPr lang="en-US" altLang="zh-CN" sz="100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charset="0"/>
                <a:cs typeface="Courier New" panose="02070309020205020404" charset="0"/>
              </a:rPr>
              <a:t>LED_TOGGLE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: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lvl="2" algn="l"/>
            <a:r>
              <a:rPr lang="en-US" altLang="zh-CN" sz="1200" b="1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……</a:t>
            </a:r>
            <a:endParaRPr lang="en-US" altLang="zh-CN" sz="1200" b="1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/* 把LED的状态值写入reply, 可被带至用户程序 */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if (!HdfSbufWriteInt32(</a:t>
            </a:r>
            <a:r>
              <a:rPr lang="en-US" altLang="zh-CN" sz="100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charset="0"/>
                <a:cs typeface="Courier New" panose="02070309020205020404" charset="0"/>
              </a:rPr>
              <a:t>reply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, status))               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{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    HDF_LOGE("replay is fail");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    return HDF_FAILURE;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}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break;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default: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    break;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}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    return HDF_SUCCESS;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00240" y="2259965"/>
            <a:ext cx="40640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上层调用的应用层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n"/>
            </a:pP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传入的参数</a:t>
            </a:r>
            <a:r>
              <a:rPr lang="zh-CN" altLang="en-US" dirty="0"/>
              <a:t>有两个：</a:t>
            </a:r>
            <a:endParaRPr lang="zh-CN" altLang="en-US" dirty="0"/>
          </a:p>
          <a:p>
            <a:r>
              <a:rPr lang="en-US" altLang="zh-CN" dirty="0"/>
              <a:t>1. </a:t>
            </a:r>
            <a:r>
              <a:rPr lang="en-US" altLang="zh-CN" dirty="0" err="1">
                <a:solidFill>
                  <a:srgbClr val="FF0000"/>
                </a:solidFill>
              </a:rPr>
              <a:t>cmdCode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枚举（整型）需要处理的有限个命令。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2.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data</a:t>
            </a:r>
            <a:r>
              <a:rPr lang="zh-CN" altLang="en-US" dirty="0">
                <a:ea typeface="宋体" panose="02010600030101010101" pitchFamily="2" charset="-122"/>
              </a:rPr>
              <a:t>：命令的参数，具体格式由命令内部决定，使用</a:t>
            </a:r>
            <a:r>
              <a:rPr lang="en-US" altLang="zh-CN" dirty="0" err="1">
                <a:ea typeface="宋体" panose="02010600030101010101" pitchFamily="2" charset="-122"/>
              </a:rPr>
              <a:t>HdfSBuf</a:t>
            </a:r>
            <a:r>
              <a:rPr lang="zh-CN" altLang="en-US" dirty="0">
                <a:ea typeface="宋体" panose="02010600030101010101" pitchFamily="2" charset="-122"/>
              </a:rPr>
              <a:t>格式来通用表示。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传出的参数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个）：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1.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reply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，返回值，具体格式由命令内部决定，使用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HdfSBuf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格式来通用表示。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6535882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1213031" y="2608781"/>
            <a:ext cx="6096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.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└── </a:t>
            </a:r>
            <a:r>
              <a:rPr lang="zh-CN" altLang="en-US" b="1" dirty="0">
                <a:latin typeface="Courier New" panose="02070309020205020404" charset="0"/>
                <a:cs typeface="Courier New" panose="02070309020205020404" charset="0"/>
              </a:rPr>
              <a:t>drivers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</a:t>
            </a:r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└──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BUILD.gn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└──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│──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led.c</a:t>
            </a:r>
            <a:endParaRPr lang="zh-CN" altLang="en-US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dirty="0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charset="0"/>
                <a:cs typeface="Courier New" panose="02070309020205020404" charset="0"/>
              </a:rPr>
              <a:t>BUILD.gn</a:t>
            </a:r>
            <a:endParaRPr lang="zh-CN" altLang="en-US" dirty="0">
              <a:solidFill>
                <a:srgbClr val="FF0000"/>
              </a:solidFill>
              <a:highlight>
                <a:srgbClr val="00FF00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endParaRPr lang="zh-CN" altLang="en-US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5477056" y="2608781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.</a:t>
            </a:r>
            <a:endParaRPr lang="zh-CN" altLang="en-US"/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└── bearpi_hm_micro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└── liteos_a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b="1">
                <a:latin typeface="Courier New" panose="02070309020205020404" charset="0"/>
                <a:cs typeface="Courier New" panose="02070309020205020404" charset="0"/>
              </a:rPr>
              <a:t>hdf_config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└──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endParaRPr lang="zh-CN" alt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    └── 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.hcs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 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    └──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       </a:t>
            </a:r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└──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led_config.hcs</a:t>
            </a:r>
            <a:endParaRPr lang="zh-CN" altLang="en-US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142829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源码目录</a:t>
            </a:r>
            <a:endParaRPr lang="zh-CN" altLang="en-US" b="1" dirty="0"/>
          </a:p>
        </p:txBody>
      </p:sp>
      <p:sp>
        <p:nvSpPr>
          <p:cNvPr id="12" name="文本框 4"/>
          <p:cNvSpPr txBox="1"/>
          <p:nvPr/>
        </p:nvSpPr>
        <p:spPr>
          <a:xfrm>
            <a:off x="547705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配置目录</a:t>
            </a:r>
            <a:endParaRPr lang="zh-CN" altLang="en-US" b="1" dirty="0"/>
          </a:p>
        </p:txBody>
      </p:sp>
      <p:sp>
        <p:nvSpPr>
          <p:cNvPr id="13" name="椭圆 12"/>
          <p:cNvSpPr/>
          <p:nvPr/>
        </p:nvSpPr>
        <p:spPr>
          <a:xfrm>
            <a:off x="3887029" y="4490856"/>
            <a:ext cx="1300791" cy="46418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6571" y="2370656"/>
            <a:ext cx="4930775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391966" y="2370656"/>
            <a:ext cx="6181090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81025" y="2145030"/>
            <a:ext cx="6447790" cy="3284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import("//drivers/adapter/khdf/liteos/hdf.gni")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hdf_driver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("</a:t>
            </a:r>
            <a:r>
              <a:rPr lang="en-US" altLang="zh-CN" sz="1600">
                <a:solidFill>
                  <a:srgbClr val="00B050"/>
                </a:solidFill>
                <a:latin typeface="Courier New" panose="02070309020205020404" charset="0"/>
                <a:cs typeface="Courier New" panose="02070309020205020404" charset="0"/>
              </a:rPr>
              <a:t>hdf_led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") {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sources = [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</a:t>
            </a:r>
            <a:r>
              <a:rPr lang="en-US" altLang="zh-CN" sz="160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"led.c",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]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}</a:t>
            </a:r>
            <a:r>
              <a:rPr lang="en-US" altLang="zh-CN" sz="16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</a:t>
            </a:r>
            <a:endParaRPr lang="en-US" altLang="zh-CN" sz="16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  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66380" y="2990215"/>
            <a:ext cx="325056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导入</a:t>
            </a:r>
            <a:r>
              <a:rPr lang="en-US" altLang="zh-CN" dirty="0" err="1">
                <a:highlight>
                  <a:srgbClr val="FFFF00"/>
                </a:highlight>
              </a:rPr>
              <a:t>hdf.gni</a:t>
            </a:r>
            <a:endParaRPr lang="zh-CN" altLang="en-US" dirty="0">
              <a:highlight>
                <a:srgbClr val="FFFF00"/>
              </a:highlight>
            </a:endParaRPr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zh-CN" altLang="en-US" dirty="0">
                <a:highlight>
                  <a:srgbClr val="00FF00"/>
                </a:highlight>
              </a:rPr>
              <a:t>led.c</a:t>
            </a:r>
            <a:r>
              <a:rPr lang="zh-CN" altLang="en-US" dirty="0"/>
              <a:t>编译成</a:t>
            </a:r>
            <a:r>
              <a:rPr lang="zh-CN" altLang="en-US" dirty="0">
                <a:highlight>
                  <a:srgbClr val="FF00FF"/>
                </a:highlight>
              </a:rPr>
              <a:t>hdf_led模块</a:t>
            </a:r>
            <a:endParaRPr lang="en-US" altLang="zh-CN" dirty="0">
              <a:highlight>
                <a:srgbClr val="FF00FF"/>
              </a:highlight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653855" y="1244600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BUILD.GN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1213031" y="2608781"/>
            <a:ext cx="6096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.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└── </a:t>
            </a:r>
            <a:r>
              <a:rPr lang="zh-CN" altLang="en-US" b="1" dirty="0">
                <a:latin typeface="Courier New" panose="02070309020205020404" charset="0"/>
                <a:cs typeface="Courier New" panose="02070309020205020404" charset="0"/>
              </a:rPr>
              <a:t>drivers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</a:t>
            </a:r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└── </a:t>
            </a:r>
            <a:r>
              <a:rPr lang="zh-CN" altLang="en-US" dirty="0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charset="0"/>
                <a:cs typeface="Courier New" panose="02070309020205020404" charset="0"/>
                <a:sym typeface="+mn-ea"/>
              </a:rPr>
              <a:t>BUILD.gn</a:t>
            </a:r>
            <a:endParaRPr lang="zh-CN" altLang="en-US" dirty="0">
              <a:highlight>
                <a:srgbClr val="00FF00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└──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│──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led.c</a:t>
            </a:r>
            <a:endParaRPr lang="zh-CN" altLang="en-US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BUILD.gn</a:t>
            </a:r>
            <a:endParaRPr lang="zh-CN" altLang="en-US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endParaRPr lang="zh-CN" altLang="en-US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5477056" y="2608781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.</a:t>
            </a:r>
            <a:endParaRPr lang="zh-CN" altLang="en-US"/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└── bearpi_hm_micro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└── liteos_a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b="1">
                <a:latin typeface="Courier New" panose="02070309020205020404" charset="0"/>
                <a:cs typeface="Courier New" panose="02070309020205020404" charset="0"/>
              </a:rPr>
              <a:t>hdf_config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└──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endParaRPr lang="zh-CN" alt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    └── 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.hcs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 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    └──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       </a:t>
            </a:r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└──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led_config.hcs</a:t>
            </a:r>
            <a:endParaRPr lang="zh-CN" altLang="en-US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142829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源码目录</a:t>
            </a:r>
            <a:endParaRPr lang="zh-CN" altLang="en-US" b="1" dirty="0"/>
          </a:p>
        </p:txBody>
      </p:sp>
      <p:sp>
        <p:nvSpPr>
          <p:cNvPr id="12" name="文本框 4"/>
          <p:cNvSpPr txBox="1"/>
          <p:nvPr/>
        </p:nvSpPr>
        <p:spPr>
          <a:xfrm>
            <a:off x="547705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配置目录</a:t>
            </a:r>
            <a:endParaRPr lang="zh-CN" altLang="en-US" b="1" dirty="0"/>
          </a:p>
        </p:txBody>
      </p:sp>
      <p:sp>
        <p:nvSpPr>
          <p:cNvPr id="13" name="椭圆 12"/>
          <p:cNvSpPr/>
          <p:nvPr/>
        </p:nvSpPr>
        <p:spPr>
          <a:xfrm>
            <a:off x="3373470" y="3668913"/>
            <a:ext cx="1300791" cy="46418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6571" y="2370656"/>
            <a:ext cx="4930775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391966" y="2370656"/>
            <a:ext cx="6181090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99686" y="2013248"/>
            <a:ext cx="6447790" cy="3919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import("//drivers/adapter/khdf/liteos/hdf.gni")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group("drivers") {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deps = [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"uart",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"iwdg",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"i2c",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"gpio",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 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 "led",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"stm32mp1xx_hal",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"wifi/driver/hi3881",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"wifi/driver:hdf_vendor_wifi",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]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9686" y="1439843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/device/st/drivers/BUILD.gn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3821" y="954703"/>
            <a:ext cx="406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父目录的</a:t>
            </a:r>
            <a:r>
              <a:rPr lang="en-US" altLang="zh-CN" sz="2000" b="1" dirty="0"/>
              <a:t>BUILD.gn</a:t>
            </a:r>
            <a:endParaRPr lang="en-US" altLang="zh-CN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221467" y="3011468"/>
            <a:ext cx="3424762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将</a:t>
            </a:r>
            <a:r>
              <a:rPr lang="zh-CN" altLang="en-US">
                <a:highlight>
                  <a:srgbClr val="FF00FF"/>
                </a:highlight>
              </a:rPr>
              <a:t>hdf_led模块</a:t>
            </a:r>
            <a:r>
              <a:rPr lang="zh-CN" altLang="en-US"/>
              <a:t>编译进内核。</a:t>
            </a:r>
            <a:endParaRPr lang="zh-CN" altLang="en-US"/>
          </a:p>
        </p:txBody>
      </p:sp>
      <p:pic>
        <p:nvPicPr>
          <p:cNvPr id="2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1213031" y="2608781"/>
            <a:ext cx="6096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.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└── </a:t>
            </a:r>
            <a:r>
              <a:rPr lang="zh-CN" altLang="en-US" b="1" dirty="0">
                <a:latin typeface="Courier New" panose="02070309020205020404" charset="0"/>
                <a:cs typeface="Courier New" panose="02070309020205020404" charset="0"/>
              </a:rPr>
              <a:t>drivers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</a:t>
            </a:r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└──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BUILD.gn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└──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│──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led.c</a:t>
            </a:r>
            <a:endParaRPr lang="zh-CN" altLang="en-US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BUILD.gn</a:t>
            </a:r>
            <a:endParaRPr lang="zh-CN" altLang="en-US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endParaRPr lang="zh-CN" altLang="en-US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5477056" y="2608781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.</a:t>
            </a:r>
            <a:endParaRPr lang="zh-CN" altLang="en-US" dirty="0"/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└── bearpi_hm_micro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└── liteos_a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b="1" dirty="0">
                <a:latin typeface="Courier New" panose="02070309020205020404" charset="0"/>
                <a:cs typeface="Courier New" panose="02070309020205020404" charset="0"/>
              </a:rPr>
              <a:t>hdf_config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└── </a:t>
            </a:r>
            <a:r>
              <a:rPr lang="en-US" altLang="zh-CN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endParaRPr lang="zh-CN" alt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    └── </a:t>
            </a:r>
            <a:r>
              <a:rPr lang="en-US" altLang="zh-CN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  <a:sym typeface="+mn-ea"/>
              </a:rPr>
              <a:t>.hcs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 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    └──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       </a:t>
            </a:r>
            <a:r>
              <a:rPr lang="en-US" altLang="zh-CN" dirty="0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└──</a:t>
            </a:r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led_config.hcs</a:t>
            </a:r>
            <a:endParaRPr lang="zh-CN" altLang="en-US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142829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源码目录</a:t>
            </a:r>
            <a:endParaRPr lang="zh-CN" altLang="en-US" b="1" dirty="0"/>
          </a:p>
        </p:txBody>
      </p:sp>
      <p:sp>
        <p:nvSpPr>
          <p:cNvPr id="12" name="文本框 4"/>
          <p:cNvSpPr txBox="1"/>
          <p:nvPr/>
        </p:nvSpPr>
        <p:spPr>
          <a:xfrm>
            <a:off x="547705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配置目录</a:t>
            </a:r>
            <a:endParaRPr lang="zh-CN" altLang="en-US" b="1" dirty="0"/>
          </a:p>
        </p:txBody>
      </p:sp>
      <p:sp>
        <p:nvSpPr>
          <p:cNvPr id="13" name="椭圆 12"/>
          <p:cNvSpPr/>
          <p:nvPr/>
        </p:nvSpPr>
        <p:spPr>
          <a:xfrm>
            <a:off x="9270416" y="4480676"/>
            <a:ext cx="2302640" cy="46418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6571" y="2370656"/>
            <a:ext cx="4930775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391966" y="2370656"/>
            <a:ext cx="6181090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45110" y="1337310"/>
            <a:ext cx="11884025" cy="5436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platform :: host {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hostName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= "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platform_host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";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priority = 50;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device_led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:: device { 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led设备节点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device0 ::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deviceNode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{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led驱动的DeviceNode节点</a:t>
            </a:r>
            <a:endParaRPr lang="en-US" altLang="zh-CN" sz="1600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policy = 2;    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policy字段是驱动服务发布的策略，在驱动服务管理章节有详细介绍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priority = 10;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驱动启动优先级（0-200），值越大优先级越低，建议默认配100，</a:t>
            </a:r>
            <a:b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</a:b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                                        // 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优先级相同则不保证device的加载顺序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preload = 1;   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驱动按需加载字段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permission = 0777;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驱动创建设备节点权限</a:t>
            </a:r>
            <a:endParaRPr lang="en-US" altLang="zh-CN" sz="1600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moduleName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= </a:t>
            </a:r>
            <a:r>
              <a:rPr lang="en-US" altLang="zh-CN" sz="16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"HDF_LED"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;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驱动名称，该字段的值必须和驱动入口结构的moduleName值一致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serviceName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= </a:t>
            </a:r>
            <a:r>
              <a:rPr lang="en-US" altLang="zh-CN" sz="1600" dirty="0">
                <a:solidFill>
                  <a:schemeClr val="bg1"/>
                </a:solidFill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"</a:t>
            </a:r>
            <a:r>
              <a:rPr lang="en-US" altLang="zh-CN" sz="1600" dirty="0" err="1">
                <a:solidFill>
                  <a:schemeClr val="bg1"/>
                </a:solidFill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hdf_led</a:t>
            </a:r>
            <a:r>
              <a:rPr lang="en-US" altLang="zh-CN" sz="1600" dirty="0">
                <a:solidFill>
                  <a:schemeClr val="bg1"/>
                </a:solidFill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;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驱动对外发布服务的名称，必须唯一</a:t>
            </a:r>
            <a:endParaRPr lang="en-US" altLang="zh-CN" sz="1600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deviceMatchAttr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= "st_stm32mp157_led";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驱动私有数据匹配的关键字，必须和驱动私有数据配置表中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                                               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的match_attr值相等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altLang="zh-CN" sz="1600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}  </a:t>
            </a:r>
            <a:endParaRPr lang="en-US" altLang="zh-CN" sz="1600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device_gpio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:: device {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... ...}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5110" y="83820"/>
            <a:ext cx="11187430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/>
              <a:t>驱动设备描述</a:t>
            </a:r>
            <a:endParaRPr lang="en-US" altLang="zh-CN" sz="2000" b="1" dirty="0"/>
          </a:p>
          <a:p>
            <a:endParaRPr lang="zh-CN" altLang="en-US" sz="2000" b="1" dirty="0"/>
          </a:p>
          <a:p>
            <a:r>
              <a:rPr lang="zh-CN" altLang="en-US" dirty="0"/>
              <a:t>HDF框架加载驱动所需要的信息来源于HDF框架定义的驱动设备描述，需要在device\st\bearpi_hm_micro\liteos_a\hdf_config\device_info\</a:t>
            </a:r>
            <a:r>
              <a:rPr lang="zh-CN" altLang="en-US" dirty="0">
                <a:highlight>
                  <a:srgbClr val="00FFFF"/>
                </a:highlight>
              </a:rPr>
              <a:t>device_info.hcs</a:t>
            </a:r>
            <a:r>
              <a:rPr lang="zh-CN" altLang="en-US" dirty="0"/>
              <a:t>中添加LED设备描述。 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-12065" y="440055"/>
            <a:ext cx="7746365" cy="537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  <a:buClrTx/>
              <a:buSzTx/>
              <a:buFontTx/>
              <a:tabLst>
                <a:tab pos="380365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19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u="sng" kern="0" spc="2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r>
              <a:rPr lang="en-US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点亮LED灯实验</a:t>
            </a:r>
            <a:endParaRPr sz="3200" u="sng" kern="0" spc="-240" dirty="0">
              <a:solidFill>
                <a:srgbClr val="C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68808" y="452627"/>
            <a:ext cx="434340" cy="40538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textbox 8"/>
          <p:cNvSpPr/>
          <p:nvPr>
            <p:custDataLst>
              <p:tags r:id="rId3"/>
            </p:custDataLst>
          </p:nvPr>
        </p:nvSpPr>
        <p:spPr>
          <a:xfrm>
            <a:off x="803910" y="1299209"/>
            <a:ext cx="4665980" cy="341274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6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灯驱动文件</a:t>
            </a:r>
            <a:endParaRPr lang="en-US" altLang="en-US" sz="2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6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灯驱动代码</a:t>
            </a:r>
            <a:endParaRPr lang="en-US" altLang="en-US" sz="2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7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添加点亮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灯业务文件</a:t>
            </a:r>
            <a:endParaRPr lang="en-US" altLang="en-US" sz="2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7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编写点亮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灯业务代码</a:t>
            </a:r>
            <a:endParaRPr lang="en-US" altLang="en-US" sz="2100" dirty="0"/>
          </a:p>
          <a:p>
            <a:pPr indent="0" algn="l" rtl="0" eaLnBrk="0" fontAlgn="auto">
              <a:lnSpc>
                <a:spcPct val="150000"/>
              </a:lnSpc>
              <a:spcBef>
                <a:spcPts val="0"/>
              </a:spcBef>
            </a:pPr>
            <a:endParaRPr lang="en-US" altLang="en-US" sz="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80" dirty="0" err="1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运行测试</a:t>
            </a:r>
            <a:r>
              <a:rPr sz="2100" kern="0" spc="0" dirty="0" err="1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sz="2100" kern="0" spc="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eaLnBrk="0">
              <a:lnSpc>
                <a:spcPct val="150000"/>
              </a:lnSpc>
            </a:pPr>
            <a:r>
              <a:rPr lang="en-US" altLang="zh-CN" sz="2100" kern="0" spc="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lang="zh-CN" altLang="en-US" sz="2100" kern="0" spc="1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lang="zh-CN" altLang="en-US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代码文件说明</a:t>
            </a:r>
            <a:endParaRPr lang="en-US" sz="2100" kern="0" spc="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eaLnBrk="0">
              <a:lnSpc>
                <a:spcPct val="150000"/>
              </a:lnSpc>
            </a:pPr>
            <a:r>
              <a:rPr lang="en-US" altLang="zh-CN" sz="2100" kern="0" spc="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lang="zh-CN" altLang="en-US" sz="2100" kern="0" spc="1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lang="zh-CN" altLang="en-US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扩展：实现</a:t>
            </a:r>
            <a:r>
              <a:rPr lang="en-US" altLang="zh-CN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LED</a:t>
            </a:r>
            <a:r>
              <a:rPr lang="zh-CN" altLang="en-US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闪烁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zh-CN" altLang="en-US"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endParaRPr sz="2100" kern="0" spc="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7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总结</a:t>
            </a:r>
            <a:endParaRPr lang="en-US" altLang="en-US" sz="2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1213031" y="2608781"/>
            <a:ext cx="6096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.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└── </a:t>
            </a:r>
            <a:r>
              <a:rPr lang="zh-CN" altLang="en-US" b="1" dirty="0">
                <a:latin typeface="Courier New" panose="02070309020205020404" charset="0"/>
                <a:cs typeface="Courier New" panose="02070309020205020404" charset="0"/>
              </a:rPr>
              <a:t>drivers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</a:t>
            </a:r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└──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BUILD.gn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└──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│──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led.c</a:t>
            </a:r>
            <a:endParaRPr lang="zh-CN" altLang="en-US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BUILD.gn</a:t>
            </a:r>
            <a:endParaRPr lang="zh-CN" altLang="en-US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endParaRPr lang="zh-CN" altLang="en-US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5477056" y="2608781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.</a:t>
            </a:r>
            <a:endParaRPr lang="zh-CN" altLang="en-US" dirty="0"/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└── bearpi_hm_micro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└── liteos_a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b="1" dirty="0">
                <a:latin typeface="Courier New" panose="02070309020205020404" charset="0"/>
                <a:cs typeface="Courier New" panose="02070309020205020404" charset="0"/>
              </a:rPr>
              <a:t>hdf_config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└── </a:t>
            </a:r>
            <a:r>
              <a:rPr lang="en-US" altLang="zh-CN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endParaRPr lang="zh-CN" alt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    └──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.hcs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 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    └──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       </a:t>
            </a:r>
            <a:r>
              <a:rPr lang="en-US" altLang="zh-CN" dirty="0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└──</a:t>
            </a:r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led_config.hcs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142829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源码目录</a:t>
            </a:r>
            <a:endParaRPr lang="zh-CN" altLang="en-US" b="1" dirty="0"/>
          </a:p>
        </p:txBody>
      </p:sp>
      <p:sp>
        <p:nvSpPr>
          <p:cNvPr id="12" name="文本框 4"/>
          <p:cNvSpPr txBox="1"/>
          <p:nvPr/>
        </p:nvSpPr>
        <p:spPr>
          <a:xfrm>
            <a:off x="547705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配置目录</a:t>
            </a:r>
            <a:endParaRPr lang="zh-CN" altLang="en-US" b="1" dirty="0"/>
          </a:p>
        </p:txBody>
      </p:sp>
      <p:sp>
        <p:nvSpPr>
          <p:cNvPr id="13" name="椭圆 12"/>
          <p:cNvSpPr/>
          <p:nvPr/>
        </p:nvSpPr>
        <p:spPr>
          <a:xfrm>
            <a:off x="9177110" y="5007888"/>
            <a:ext cx="2302640" cy="46418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6571" y="2370656"/>
            <a:ext cx="4930775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391966" y="2370656"/>
            <a:ext cx="6181090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7975" y="4020457"/>
            <a:ext cx="11884025" cy="2100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root {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LedDriverConfig {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    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  <a:highlight>
                  <a:srgbClr val="0000FF"/>
                </a:highlight>
                <a:latin typeface="Courier New" panose="02070309020205020404" charset="0"/>
                <a:cs typeface="Courier New" panose="02070309020205020404" charset="0"/>
                <a:sym typeface="+mn-ea"/>
              </a:rPr>
              <a:t>led_gpio_num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= 13;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    match_attr = "st_stm32mp157_led";  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// 该字段的值必须和device_info.hcs中</a:t>
            </a:r>
            <a:br>
              <a:rPr lang="en-US" altLang="zh-CN" sz="160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</a:b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                        // 的deviceMatchAttr值一致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}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}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0081" y="1014849"/>
            <a:ext cx="1061783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驱动私有配置信息</a:t>
            </a:r>
            <a:endParaRPr lang="zh-CN" altLang="en-US" sz="2000" b="1" dirty="0"/>
          </a:p>
          <a:p>
            <a:endParaRPr lang="zh-CN" altLang="en-US" dirty="0"/>
          </a:p>
          <a:p>
            <a:r>
              <a:rPr lang="zh-CN" altLang="en-US" dirty="0"/>
              <a:t>如果驱动有私有配置，则可以添加一个驱动的配置文件，用来填写一些驱动的默认配置信息</a:t>
            </a:r>
            <a:r>
              <a:rPr lang="en-US" altLang="zh-CN" dirty="0"/>
              <a:t>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HDF框架在加载驱动的时候，会将对应的配置信息获取并保存在HdfDeviceObject 中的property里面，</a:t>
            </a:r>
            <a:r>
              <a:rPr lang="zh-CN" altLang="en-US" dirty="0">
                <a:solidFill>
                  <a:srgbClr val="FF0000"/>
                </a:solidFill>
              </a:rPr>
              <a:t>通过Bind和Init传递给驱动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zh-CN" altLang="en-US" dirty="0"/>
              <a:t>我们在device\st\bearpi_hm_micro\liteos_a\hdf_config\led\led_config.hcs中添加LED私有配置描述。</a:t>
            </a:r>
            <a:endParaRPr lang="zh-CN" altLang="en-US" dirty="0"/>
          </a:p>
        </p:txBody>
      </p:sp>
      <p:pic>
        <p:nvPicPr>
          <p:cNvPr id="3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61904" y="2383355"/>
            <a:ext cx="7883312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29752" y="2383355"/>
            <a:ext cx="853249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.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└── 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applications   </a:t>
            </a:r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└── BearPi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└── BearPi-HM_Micro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    └── samples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        │──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my_led_app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           │── </a:t>
            </a:r>
            <a:r>
              <a:rPr lang="zh-CN" altLang="en-US" sz="2800" dirty="0">
                <a:solidFill>
                  <a:srgbClr val="F92002"/>
                </a:solidFill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my_led_app.c</a:t>
            </a:r>
            <a:endParaRPr lang="zh-CN" altLang="en-US" sz="2800" dirty="0">
              <a:solidFill>
                <a:srgbClr val="F92002"/>
              </a:solidFill>
              <a:highlight>
                <a:srgbClr val="FFFF00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           └── BUILD.gn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1661903" y="1876625"/>
            <a:ext cx="255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应用层目录</a:t>
            </a:r>
            <a:endParaRPr lang="zh-CN" altLang="en-US" b="1" dirty="0"/>
          </a:p>
        </p:txBody>
      </p:sp>
      <p:sp>
        <p:nvSpPr>
          <p:cNvPr id="4" name="椭圆 3"/>
          <p:cNvSpPr/>
          <p:nvPr/>
        </p:nvSpPr>
        <p:spPr>
          <a:xfrm>
            <a:off x="6667175" y="4979896"/>
            <a:ext cx="2766073" cy="51583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07670" y="361315"/>
            <a:ext cx="6217285" cy="61360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int 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en-US" altLang="zh-CN" sz="1600" dirty="0">
                <a:solidFill>
                  <a:schemeClr val="tx1"/>
                </a:solidFill>
              </a:rPr>
              <a:t>(int </a:t>
            </a:r>
            <a:r>
              <a:rPr lang="en-US" altLang="zh-CN" sz="1600" dirty="0" err="1">
                <a:solidFill>
                  <a:schemeClr val="tx1"/>
                </a:solidFill>
              </a:rPr>
              <a:t>argc</a:t>
            </a:r>
            <a:r>
              <a:rPr lang="en-US" altLang="zh-CN" sz="1600" dirty="0">
                <a:solidFill>
                  <a:schemeClr val="tx1"/>
                </a:solidFill>
              </a:rPr>
              <a:t>, char **</a:t>
            </a:r>
            <a:r>
              <a:rPr lang="en-US" altLang="zh-CN" sz="1600" dirty="0" err="1">
                <a:solidFill>
                  <a:schemeClr val="tx1"/>
                </a:solidFill>
              </a:rPr>
              <a:t>argv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{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int </a:t>
            </a:r>
            <a:r>
              <a:rPr lang="en-US" altLang="zh-CN" sz="1600" dirty="0" err="1">
                <a:solidFill>
                  <a:schemeClr val="tx1"/>
                </a:solidFill>
              </a:rPr>
              <a:t>i</a:t>
            </a:r>
            <a:r>
              <a:rPr lang="en-US" altLang="zh-CN" sz="1600" dirty="0">
                <a:solidFill>
                  <a:schemeClr val="tx1"/>
                </a:solidFill>
              </a:rPr>
              <a:t>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/* </a:t>
            </a:r>
            <a:r>
              <a:rPr lang="en-US" altLang="zh-CN" sz="1600" dirty="0" err="1">
                <a:solidFill>
                  <a:schemeClr val="tx1"/>
                </a:solidFill>
              </a:rPr>
              <a:t>获取服务</a:t>
            </a:r>
            <a:r>
              <a:rPr lang="en-US" altLang="zh-CN" sz="1600" dirty="0">
                <a:solidFill>
                  <a:schemeClr val="tx1"/>
                </a:solidFill>
              </a:rPr>
              <a:t> */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struct </a:t>
            </a:r>
            <a:r>
              <a:rPr lang="en-US" altLang="zh-CN" sz="1600" dirty="0" err="1">
                <a:solidFill>
                  <a:schemeClr val="tx1"/>
                </a:solidFill>
              </a:rPr>
              <a:t>HdfIoService</a:t>
            </a:r>
            <a:r>
              <a:rPr lang="en-US" altLang="zh-CN" sz="1600" dirty="0">
                <a:solidFill>
                  <a:schemeClr val="tx1"/>
                </a:solidFill>
              </a:rPr>
              <a:t> *serv =</a:t>
            </a:r>
            <a:r>
              <a:rPr lang="en-US" altLang="zh-CN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</a:rPr>
              <a:t>HdfIoServiceBind</a:t>
            </a:r>
            <a:r>
              <a:rPr lang="en-US" altLang="zh-CN" sz="1600" dirty="0">
                <a:solidFill>
                  <a:schemeClr val="tx1"/>
                </a:solidFill>
              </a:rPr>
              <a:t>(LED_SERVICE);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if (serv == NULL)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{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    </a:t>
            </a:r>
            <a:r>
              <a:rPr lang="en-US" altLang="zh-CN" sz="1600" dirty="0" err="1">
                <a:solidFill>
                  <a:schemeClr val="tx1"/>
                </a:solidFill>
              </a:rPr>
              <a:t>printf</a:t>
            </a:r>
            <a:r>
              <a:rPr lang="en-US" altLang="zh-CN" sz="1600" dirty="0">
                <a:solidFill>
                  <a:schemeClr val="tx1"/>
                </a:solidFill>
              </a:rPr>
              <a:t>("fail to get service %s!\r\n", LED_SERVICE);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    return HDF_FAILURE;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}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for (</a:t>
            </a:r>
            <a:r>
              <a:rPr lang="en-US" altLang="zh-CN" sz="1600" dirty="0" err="1">
                <a:solidFill>
                  <a:schemeClr val="tx1"/>
                </a:solidFill>
              </a:rPr>
              <a:t>i</a:t>
            </a:r>
            <a:r>
              <a:rPr lang="en-US" altLang="zh-CN" sz="1600" dirty="0">
                <a:solidFill>
                  <a:schemeClr val="tx1"/>
                </a:solidFill>
              </a:rPr>
              <a:t>=0; </a:t>
            </a:r>
            <a:r>
              <a:rPr lang="en-US" altLang="zh-CN" sz="1600" dirty="0" err="1">
                <a:solidFill>
                  <a:schemeClr val="tx1"/>
                </a:solidFill>
              </a:rPr>
              <a:t>i</a:t>
            </a:r>
            <a:r>
              <a:rPr lang="en-US" altLang="zh-CN" sz="1600" dirty="0">
                <a:solidFill>
                  <a:schemeClr val="tx1"/>
                </a:solidFill>
              </a:rPr>
              <a:t> &lt; </a:t>
            </a:r>
            <a:r>
              <a:rPr lang="en-US" altLang="zh-CN" sz="1600" dirty="0" err="1">
                <a:solidFill>
                  <a:schemeClr val="tx1"/>
                </a:solidFill>
              </a:rPr>
              <a:t>argc</a:t>
            </a:r>
            <a:r>
              <a:rPr lang="en-US" altLang="zh-CN" sz="1600" dirty="0">
                <a:solidFill>
                  <a:schemeClr val="tx1"/>
                </a:solidFill>
              </a:rPr>
              <a:t>; </a:t>
            </a:r>
            <a:r>
              <a:rPr lang="en-US" altLang="zh-CN" sz="1600" dirty="0" err="1">
                <a:solidFill>
                  <a:schemeClr val="tx1"/>
                </a:solidFill>
              </a:rPr>
              <a:t>i</a:t>
            </a:r>
            <a:r>
              <a:rPr lang="en-US" altLang="zh-CN" sz="1600" dirty="0">
                <a:solidFill>
                  <a:schemeClr val="tx1"/>
                </a:solidFill>
              </a:rPr>
              <a:t>++)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{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    </a:t>
            </a:r>
            <a:r>
              <a:rPr lang="en-US" altLang="zh-CN" sz="1600" dirty="0" err="1">
                <a:solidFill>
                  <a:schemeClr val="tx1"/>
                </a:solidFill>
              </a:rPr>
              <a:t>printf</a:t>
            </a:r>
            <a:r>
              <a:rPr lang="en-US" altLang="zh-CN" sz="1600" dirty="0">
                <a:solidFill>
                  <a:schemeClr val="tx1"/>
                </a:solidFill>
              </a:rPr>
              <a:t>("\r\</a:t>
            </a:r>
            <a:r>
              <a:rPr lang="en-US" altLang="zh-CN" sz="1600" dirty="0" err="1">
                <a:solidFill>
                  <a:schemeClr val="tx1"/>
                </a:solidFill>
              </a:rPr>
              <a:t>nArgument</a:t>
            </a:r>
            <a:r>
              <a:rPr lang="en-US" altLang="zh-CN" sz="1600" dirty="0">
                <a:solidFill>
                  <a:schemeClr val="tx1"/>
                </a:solidFill>
              </a:rPr>
              <a:t> %d is %s.\r\n", </a:t>
            </a:r>
            <a:r>
              <a:rPr lang="en-US" altLang="zh-CN" sz="1600" dirty="0" err="1">
                <a:solidFill>
                  <a:schemeClr val="tx1"/>
                </a:solidFill>
              </a:rPr>
              <a:t>i</a:t>
            </a:r>
            <a:r>
              <a:rPr lang="en-US" altLang="zh-CN" sz="1600" dirty="0">
                <a:solidFill>
                  <a:schemeClr val="tx1"/>
                </a:solidFill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</a:rPr>
              <a:t>argv</a:t>
            </a:r>
            <a:r>
              <a:rPr lang="en-US" altLang="zh-CN" sz="1600" dirty="0">
                <a:solidFill>
                  <a:schemeClr val="tx1"/>
                </a:solidFill>
              </a:rPr>
              <a:t>[</a:t>
            </a:r>
            <a:r>
              <a:rPr lang="en-US" altLang="zh-CN" sz="1600" dirty="0" err="1">
                <a:solidFill>
                  <a:schemeClr val="tx1"/>
                </a:solidFill>
              </a:rPr>
              <a:t>i</a:t>
            </a:r>
            <a:r>
              <a:rPr lang="en-US" altLang="zh-CN" sz="1600" dirty="0">
                <a:solidFill>
                  <a:schemeClr val="tx1"/>
                </a:solidFill>
              </a:rPr>
              <a:t>]);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}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SendEvent</a:t>
            </a:r>
            <a:r>
              <a:rPr lang="en-US" altLang="zh-CN" sz="1600" dirty="0">
                <a:solidFill>
                  <a:schemeClr val="tx1"/>
                </a:solidFill>
              </a:rPr>
              <a:t>(serv, </a:t>
            </a:r>
            <a:r>
              <a:rPr lang="en-US" altLang="zh-CN" sz="1600" dirty="0" err="1">
                <a:solidFill>
                  <a:schemeClr val="tx1"/>
                </a:solidFill>
              </a:rPr>
              <a:t>atoi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</a:rPr>
              <a:t>argv</a:t>
            </a:r>
            <a:r>
              <a:rPr lang="en-US" altLang="zh-CN" sz="1600" dirty="0">
                <a:solidFill>
                  <a:schemeClr val="tx1"/>
                </a:solidFill>
              </a:rPr>
              <a:t>[1]));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b="1" dirty="0" err="1">
                <a:solidFill>
                  <a:srgbClr val="FF0000"/>
                </a:solidFill>
              </a:rPr>
              <a:t>HdfIoServiceRecycle</a:t>
            </a:r>
            <a:r>
              <a:rPr lang="en-US" altLang="zh-CN" sz="1600" dirty="0">
                <a:solidFill>
                  <a:schemeClr val="tx1"/>
                </a:solidFill>
              </a:rPr>
              <a:t>(serv);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dirty="0" err="1">
                <a:solidFill>
                  <a:schemeClr val="tx1"/>
                </a:solidFill>
              </a:rPr>
              <a:t>printf</a:t>
            </a:r>
            <a:r>
              <a:rPr lang="en-US" altLang="zh-CN" sz="1600" dirty="0">
                <a:solidFill>
                  <a:schemeClr val="tx1"/>
                </a:solidFill>
              </a:rPr>
              <a:t>("exit");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return HDF_SUCCESS;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}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91264" y="1582340"/>
            <a:ext cx="49452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err="1">
                <a:solidFill>
                  <a:srgbClr val="FF0000"/>
                </a:solidFill>
              </a:rPr>
              <a:t>HdfIoServiceBind</a:t>
            </a:r>
            <a:r>
              <a:rPr lang="zh-CN" altLang="en-US" sz="1800" b="1" dirty="0"/>
              <a:t>绑定并获取服务</a:t>
            </a:r>
            <a:endParaRPr lang="en-US" altLang="zh-CN" sz="1800" b="1" dirty="0"/>
          </a:p>
          <a:p>
            <a:endParaRPr lang="en-US" altLang="zh-CN" b="1" dirty="0"/>
          </a:p>
          <a:p>
            <a:r>
              <a:rPr lang="zh-CN" altLang="en-US" b="1" dirty="0"/>
              <a:t>并判断服务是否正常提供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获取命令行参数，即执行何种对</a:t>
            </a:r>
            <a:r>
              <a:rPr lang="en-US" altLang="zh-CN" b="1" dirty="0"/>
              <a:t>led</a:t>
            </a:r>
            <a:r>
              <a:rPr lang="zh-CN" altLang="en-US" b="1" dirty="0"/>
              <a:t>的操作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 err="1">
                <a:solidFill>
                  <a:srgbClr val="FF0000"/>
                </a:solidFill>
              </a:rPr>
              <a:t>SendEvent</a:t>
            </a:r>
            <a:r>
              <a:rPr lang="zh-CN" altLang="en-US" b="1" dirty="0"/>
              <a:t>将命令行参数发送至服务，执行相应操作，这个参数落实到驱动代码</a:t>
            </a:r>
            <a:r>
              <a:rPr lang="en-US" altLang="zh-CN" b="1" dirty="0"/>
              <a:t>led.c</a:t>
            </a:r>
            <a:r>
              <a:rPr lang="zh-CN" altLang="en-US" b="1" dirty="0"/>
              <a:t>中即是</a:t>
            </a:r>
            <a:r>
              <a:rPr lang="en-US" altLang="zh-CN" b="1" dirty="0"/>
              <a:t>data</a:t>
            </a:r>
            <a:r>
              <a:rPr lang="zh-CN" altLang="en-US" b="1" dirty="0"/>
              <a:t>，并转为</a:t>
            </a:r>
            <a:r>
              <a:rPr lang="en-US" altLang="zh-CN" b="1" dirty="0"/>
              <a:t>contrl</a:t>
            </a:r>
            <a:r>
              <a:rPr lang="zh-CN" altLang="en-US" b="1" dirty="0"/>
              <a:t>。</a:t>
            </a:r>
            <a:endParaRPr lang="zh-CN" altLang="en-US" b="1" dirty="0"/>
          </a:p>
        </p:txBody>
      </p:sp>
      <p:pic>
        <p:nvPicPr>
          <p:cNvPr id="3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6535882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07670" y="-635"/>
            <a:ext cx="822452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#define LED_WRITE_READ 1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#define LED_SERVICE "</a:t>
            </a:r>
            <a:r>
              <a:rPr lang="en-US" altLang="zh-CN" sz="1600" dirty="0" err="1">
                <a:solidFill>
                  <a:schemeClr val="tx1"/>
                </a:solidFill>
              </a:rPr>
              <a:t>hdf_led</a:t>
            </a:r>
            <a:r>
              <a:rPr lang="en-US" altLang="zh-CN" sz="1600" dirty="0">
                <a:solidFill>
                  <a:schemeClr val="tx1"/>
                </a:solidFill>
              </a:rPr>
              <a:t>"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static int </a:t>
            </a:r>
            <a:r>
              <a:rPr lang="en-US" altLang="zh-CN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SendEvent</a:t>
            </a:r>
            <a:r>
              <a:rPr lang="en-US" altLang="zh-CN" sz="1600" dirty="0">
                <a:solidFill>
                  <a:schemeClr val="tx1"/>
                </a:solidFill>
              </a:rPr>
              <a:t>(struct </a:t>
            </a:r>
            <a:r>
              <a:rPr lang="en-US" altLang="zh-CN" sz="1600" dirty="0" err="1">
                <a:solidFill>
                  <a:schemeClr val="tx1"/>
                </a:solidFill>
              </a:rPr>
              <a:t>HdfIoService</a:t>
            </a:r>
            <a:r>
              <a:rPr lang="en-US" altLang="zh-CN" sz="1600" dirty="0">
                <a:solidFill>
                  <a:schemeClr val="tx1"/>
                </a:solidFill>
              </a:rPr>
              <a:t> *serv, uint8_t </a:t>
            </a:r>
            <a:r>
              <a:rPr lang="en-US" altLang="zh-CN" sz="1600" dirty="0" err="1">
                <a:solidFill>
                  <a:schemeClr val="tx1"/>
                </a:solidFill>
              </a:rPr>
              <a:t>eventData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{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int ret = 0;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struct </a:t>
            </a:r>
            <a:r>
              <a:rPr lang="en-US" altLang="zh-CN" sz="1600" dirty="0" err="1">
                <a:solidFill>
                  <a:schemeClr val="tx1"/>
                </a:solidFill>
              </a:rPr>
              <a:t>HdfSBuf</a:t>
            </a:r>
            <a:r>
              <a:rPr lang="en-US" altLang="zh-CN" sz="1600" dirty="0">
                <a:solidFill>
                  <a:schemeClr val="tx1"/>
                </a:solidFill>
              </a:rPr>
              <a:t> *</a:t>
            </a:r>
            <a:r>
              <a:rPr lang="en-US" altLang="zh-CN" sz="1600" dirty="0">
                <a:solidFill>
                  <a:srgbClr val="FF0000"/>
                </a:solidFill>
              </a:rPr>
              <a:t>data =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</a:rPr>
              <a:t>HdfSBufObtainDefaultSize</a:t>
            </a:r>
            <a:r>
              <a:rPr lang="en-US" altLang="zh-CN" sz="1600" dirty="0">
                <a:solidFill>
                  <a:schemeClr val="tx1"/>
                </a:solidFill>
              </a:rPr>
              <a:t>();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   if (data == NULL)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{   ...   }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struct </a:t>
            </a:r>
            <a:r>
              <a:rPr lang="en-US" altLang="zh-CN" sz="1600" dirty="0" err="1">
                <a:solidFill>
                  <a:schemeClr val="tx1"/>
                </a:solidFill>
              </a:rPr>
              <a:t>HdfSBuf</a:t>
            </a:r>
            <a:r>
              <a:rPr lang="en-US" altLang="zh-CN" sz="1600" dirty="0">
                <a:solidFill>
                  <a:schemeClr val="tx1"/>
                </a:solidFill>
              </a:rPr>
              <a:t> *</a:t>
            </a:r>
            <a:r>
              <a:rPr lang="en-US" altLang="zh-CN" sz="1600" dirty="0">
                <a:solidFill>
                  <a:srgbClr val="FF0000"/>
                </a:solidFill>
              </a:rPr>
              <a:t>reply = </a:t>
            </a:r>
            <a:r>
              <a:rPr lang="en-US" altLang="zh-CN" sz="1600" dirty="0" err="1">
                <a:solidFill>
                  <a:srgbClr val="FF0000"/>
                </a:solidFill>
              </a:rPr>
              <a:t>HdfSBufObtainDefaultSize</a:t>
            </a:r>
            <a:r>
              <a:rPr lang="en-US" altLang="zh-CN" sz="1600" dirty="0">
                <a:solidFill>
                  <a:schemeClr val="tx1"/>
                </a:solidFill>
              </a:rPr>
              <a:t>();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   if (reply == NULL) { ...}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/* </a:t>
            </a:r>
            <a:r>
              <a:rPr lang="en-US" altLang="zh-CN" sz="1600" dirty="0" err="1">
                <a:solidFill>
                  <a:schemeClr val="tx1"/>
                </a:solidFill>
              </a:rPr>
              <a:t>写入数据</a:t>
            </a:r>
            <a:r>
              <a:rPr lang="en-US" altLang="zh-CN" sz="1600" dirty="0">
                <a:solidFill>
                  <a:schemeClr val="tx1"/>
                </a:solidFill>
              </a:rPr>
              <a:t> */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if (!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HdfSbufWriteUint8</a:t>
            </a:r>
            <a:r>
              <a:rPr lang="en-US" altLang="zh-CN" sz="1600" dirty="0">
                <a:solidFill>
                  <a:schemeClr val="tx1"/>
                </a:solidFill>
              </a:rPr>
              <a:t>(data, </a:t>
            </a:r>
            <a:r>
              <a:rPr lang="en-US" altLang="zh-CN" sz="1600" dirty="0" err="1">
                <a:solidFill>
                  <a:schemeClr val="tx1"/>
                </a:solidFill>
              </a:rPr>
              <a:t>eventData</a:t>
            </a:r>
            <a:r>
              <a:rPr lang="en-US" altLang="zh-CN" sz="1600" dirty="0">
                <a:solidFill>
                  <a:schemeClr val="tx1"/>
                </a:solidFill>
              </a:rPr>
              <a:t>))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 {   ...   }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/* </a:t>
            </a:r>
            <a:r>
              <a:rPr lang="en-US" altLang="zh-CN" sz="1600" dirty="0" err="1">
                <a:solidFill>
                  <a:schemeClr val="tx1"/>
                </a:solidFill>
              </a:rPr>
              <a:t>通过Dispatch发送到驱动</a:t>
            </a:r>
            <a:r>
              <a:rPr lang="en-US" altLang="zh-CN" sz="1600" dirty="0">
                <a:solidFill>
                  <a:schemeClr val="tx1"/>
                </a:solidFill>
              </a:rPr>
              <a:t> */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ret = serv-&gt;dispatcher-&gt;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Dispatch</a:t>
            </a:r>
            <a:r>
              <a:rPr lang="en-US" altLang="zh-CN" sz="1600" dirty="0">
                <a:solidFill>
                  <a:schemeClr val="tx1"/>
                </a:solidFill>
              </a:rPr>
              <a:t>(&amp;serv-&gt;object, LED_WRITE_READ, data, reply);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   if (ret != HDF_SUCCESS)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  {   ...   }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int </a:t>
            </a:r>
            <a:r>
              <a:rPr lang="en-US" altLang="zh-CN" sz="1600" dirty="0" err="1">
                <a:solidFill>
                  <a:schemeClr val="tx1"/>
                </a:solidFill>
              </a:rPr>
              <a:t>replyData</a:t>
            </a:r>
            <a:r>
              <a:rPr lang="en-US" altLang="zh-CN" sz="1600" dirty="0">
                <a:solidFill>
                  <a:schemeClr val="tx1"/>
                </a:solidFill>
              </a:rPr>
              <a:t> = 0;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/* </a:t>
            </a:r>
            <a:r>
              <a:rPr lang="en-US" altLang="zh-CN" sz="1600" dirty="0" err="1">
                <a:solidFill>
                  <a:schemeClr val="tx1"/>
                </a:solidFill>
              </a:rPr>
              <a:t>读取驱动的回复数据</a:t>
            </a:r>
            <a:r>
              <a:rPr lang="en-US" altLang="zh-CN" sz="1600" dirty="0">
                <a:solidFill>
                  <a:schemeClr val="tx1"/>
                </a:solidFill>
              </a:rPr>
              <a:t> */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if (!</a:t>
            </a:r>
            <a:r>
              <a:rPr lang="en-US" altLang="zh-CN" sz="1600" b="1" dirty="0">
                <a:solidFill>
                  <a:srgbClr val="F920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HdfSbufReadInt32</a:t>
            </a:r>
            <a:r>
              <a:rPr lang="en-US" altLang="zh-CN" sz="1600" dirty="0">
                <a:solidFill>
                  <a:schemeClr val="tx1"/>
                </a:solidFill>
              </a:rPr>
              <a:t>(reply, &amp;</a:t>
            </a:r>
            <a:r>
              <a:rPr lang="en-US" altLang="zh-CN" sz="1600" dirty="0" err="1">
                <a:solidFill>
                  <a:schemeClr val="tx1"/>
                </a:solidFill>
              </a:rPr>
              <a:t>replyData</a:t>
            </a:r>
            <a:r>
              <a:rPr lang="en-US" altLang="zh-CN" sz="1600" dirty="0">
                <a:solidFill>
                  <a:schemeClr val="tx1"/>
                </a:solidFill>
              </a:rPr>
              <a:t>)) 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 {   ...   }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dirty="0" err="1">
                <a:solidFill>
                  <a:schemeClr val="tx1"/>
                </a:solidFill>
              </a:rPr>
              <a:t>printf</a:t>
            </a:r>
            <a:r>
              <a:rPr lang="en-US" altLang="zh-CN" sz="1600" dirty="0">
                <a:solidFill>
                  <a:schemeClr val="tx1"/>
                </a:solidFill>
              </a:rPr>
              <a:t>("\r\</a:t>
            </a:r>
            <a:r>
              <a:rPr lang="en-US" altLang="zh-CN" sz="1600" dirty="0" err="1">
                <a:solidFill>
                  <a:schemeClr val="tx1"/>
                </a:solidFill>
              </a:rPr>
              <a:t>nGet</a:t>
            </a:r>
            <a:r>
              <a:rPr lang="en-US" altLang="zh-CN" sz="1600" dirty="0">
                <a:solidFill>
                  <a:schemeClr val="tx1"/>
                </a:solidFill>
              </a:rPr>
              <a:t> reply is: %d\r\n", </a:t>
            </a:r>
            <a:r>
              <a:rPr lang="en-US" altLang="zh-CN" sz="1600" dirty="0" err="1">
                <a:solidFill>
                  <a:schemeClr val="tx1"/>
                </a:solidFill>
              </a:rPr>
              <a:t>replyData</a:t>
            </a:r>
            <a:r>
              <a:rPr lang="en-US" altLang="zh-CN" sz="1600" dirty="0">
                <a:solidFill>
                  <a:schemeClr val="tx1"/>
                </a:solidFill>
              </a:rPr>
              <a:t>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out: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b="1" dirty="0" err="1">
                <a:solidFill>
                  <a:schemeClr val="tx1"/>
                </a:solidFill>
              </a:rPr>
              <a:t>HdfSBufRecycle</a:t>
            </a:r>
            <a:r>
              <a:rPr lang="en-US" altLang="zh-CN" sz="1600" dirty="0">
                <a:solidFill>
                  <a:schemeClr val="tx1"/>
                </a:solidFill>
              </a:rPr>
              <a:t>(data);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b="1" dirty="0" err="1">
                <a:solidFill>
                  <a:schemeClr val="tx1"/>
                </a:solidFill>
              </a:rPr>
              <a:t>HdfSBufRecycle</a:t>
            </a:r>
            <a:r>
              <a:rPr lang="en-US" altLang="zh-CN" sz="1600" dirty="0">
                <a:solidFill>
                  <a:schemeClr val="tx1"/>
                </a:solidFill>
              </a:rPr>
              <a:t>(reply);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    return ret;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}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2821940" y="3638550"/>
            <a:ext cx="1043305" cy="328930"/>
          </a:xfrm>
          <a:prstGeom prst="wedgeRectCallout">
            <a:avLst>
              <a:gd name="adj1" fmla="val 566859"/>
              <a:gd name="adj2" fmla="val 273166"/>
            </a:avLst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85300" y="4539615"/>
            <a:ext cx="280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92002"/>
                </a:solidFill>
                <a:highlight>
                  <a:srgbClr val="FFFF00"/>
                </a:highlight>
              </a:rPr>
              <a:t>沟通应用层与驱动层</a:t>
            </a:r>
            <a:endParaRPr lang="zh-CN" altLang="en-US">
              <a:solidFill>
                <a:srgbClr val="F92002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61904" y="2383355"/>
            <a:ext cx="7883312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29752" y="2383355"/>
            <a:ext cx="853249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.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└── 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applications   </a:t>
            </a:r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└── BearPi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└── BearPi-HM_Micro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    └── samples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        │──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my_led_app</a:t>
            </a:r>
            <a:endParaRPr lang="zh-CN" altLang="en-US" sz="2800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           │── </a:t>
            </a:r>
            <a:r>
              <a:rPr lang="zh-CN" altLang="en-US" sz="2800" dirty="0">
                <a:solidFill>
                  <a:srgbClr val="F92002"/>
                </a:solidFill>
                <a:latin typeface="Courier New" panose="02070309020205020404" charset="0"/>
                <a:cs typeface="Courier New" panose="02070309020205020404" charset="0"/>
              </a:rPr>
              <a:t>my_led_app.c</a:t>
            </a:r>
            <a:endParaRPr lang="zh-CN" altLang="en-US" sz="2800" dirty="0">
              <a:solidFill>
                <a:srgbClr val="F92002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>
                <a:latin typeface="Courier New" panose="02070309020205020404" charset="0"/>
                <a:cs typeface="Courier New" panose="02070309020205020404" charset="0"/>
              </a:rPr>
              <a:t>                   └── </a:t>
            </a:r>
            <a:r>
              <a:rPr lang="zh-CN" altLang="en-US" sz="2800" dirty="0">
                <a:highlight>
                  <a:srgbClr val="00FFFF"/>
                </a:highlight>
                <a:latin typeface="Courier New" panose="02070309020205020404" charset="0"/>
                <a:cs typeface="Courier New" panose="02070309020205020404" charset="0"/>
              </a:rPr>
              <a:t>BUILD.gn</a:t>
            </a:r>
            <a:endParaRPr lang="zh-CN" altLang="en-US" sz="2800" dirty="0"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1661903" y="1876625"/>
            <a:ext cx="255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应用层目录</a:t>
            </a:r>
            <a:endParaRPr lang="zh-CN" altLang="en-US" b="1" dirty="0"/>
          </a:p>
        </p:txBody>
      </p:sp>
      <p:sp>
        <p:nvSpPr>
          <p:cNvPr id="4" name="椭圆 3"/>
          <p:cNvSpPr/>
          <p:nvPr/>
        </p:nvSpPr>
        <p:spPr>
          <a:xfrm>
            <a:off x="6265959" y="5370545"/>
            <a:ext cx="2766073" cy="51583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73380" y="0"/>
            <a:ext cx="8807450" cy="6858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import("//build/lite/config/component/lite_component.gni")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HDF_FRAMEWORKS = "//drivers/framework"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executable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(</a:t>
            </a:r>
            <a:r>
              <a:rPr lang="en-US" altLang="zh-CN" sz="160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"led_lib"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) {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</a:t>
            </a:r>
            <a:r>
              <a:rPr lang="en-US" altLang="zh-CN" sz="160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output_name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= "</a:t>
            </a:r>
            <a:r>
              <a:rPr lang="en-US" altLang="zh-CN" sz="1600" b="1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</a:rPr>
              <a:t>my_led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</a:t>
            </a:r>
            <a:r>
              <a:rPr lang="en-US" altLang="zh-CN" sz="1600">
                <a:solidFill>
                  <a:srgbClr val="F92002"/>
                </a:solidFill>
                <a:latin typeface="Courier New" panose="02070309020205020404" charset="0"/>
                <a:cs typeface="Courier New" panose="02070309020205020404" charset="0"/>
              </a:rPr>
              <a:t>sources 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= [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</a:t>
            </a:r>
            <a:r>
              <a:rPr lang="en-US" altLang="zh-CN" sz="1600" b="1">
                <a:solidFill>
                  <a:srgbClr val="00B0F0"/>
                </a:solidFill>
                <a:latin typeface="Courier New" panose="02070309020205020404" charset="0"/>
                <a:cs typeface="Courier New" panose="02070309020205020404" charset="0"/>
              </a:rPr>
              <a:t>my_led_app.c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]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</a:t>
            </a:r>
            <a:r>
              <a:rPr lang="en-US" altLang="zh-CN" sz="160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include_dirs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= [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"$HDF_FRAMEWORKS/ability/sbuf/include", 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...      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"//drivers/adapter/uhdf/posix/include",     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"//third_party/bounds_checking_function/include",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"//base/hiviewdfx/hilog_lite/interfaces/native/innerkits",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]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</a:t>
            </a:r>
            <a:r>
              <a:rPr lang="en-US" altLang="zh-CN" sz="160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deps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= [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"//base/hiviewdfx/hilog_lite/frameworks/featured:hilog_shared",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"//drivers/adapter/uhdf/manager:hdf_core",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"//drivers/adapter/uhdf/posix:hdf_posix_osal",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]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lite_component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(</a:t>
            </a:r>
            <a:r>
              <a:rPr lang="en-US" altLang="zh-CN" sz="160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"my_led_app"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) {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features = [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:led_lib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]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}</a:t>
            </a:r>
            <a:r>
              <a:rPr lang="en-US" altLang="zh-CN" sz="1000">
                <a:solidFill>
                  <a:schemeClr val="tx1"/>
                </a:solidFill>
                <a:effectLst/>
                <a:latin typeface="Courier New" panose="02070309020205020404" charset="0"/>
                <a:cs typeface="Courier New" panose="02070309020205020404" charset="0"/>
              </a:rPr>
              <a:t> </a:t>
            </a:r>
            <a:endParaRPr lang="en-US" altLang="zh-CN" sz="1000">
              <a:solidFill>
                <a:schemeClr val="tx1"/>
              </a:solidFill>
              <a:effectLst/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0195" y="0"/>
            <a:ext cx="19221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highlight>
                  <a:srgbClr val="00FFFF"/>
                </a:highlight>
                <a:latin typeface="Courier New" panose="02070309020205020404" charset="0"/>
                <a:cs typeface="Courier New" panose="02070309020205020404" charset="0"/>
                <a:sym typeface="+mn-ea"/>
              </a:rPr>
              <a:t>BUILD.gn</a:t>
            </a:r>
            <a:endParaRPr lang="zh-CN" altLang="en-US" sz="2800" dirty="0"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36710" y="1102995"/>
            <a:ext cx="254317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首先导入 gni 组件，将源码my_led_app.c编译成led_lib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库文件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输出的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可执行文件</a:t>
            </a:r>
            <a:r>
              <a:rPr lang="zh-CN" altLang="en-US"/>
              <a:t>名称由 output_name 定义为my_led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include_dirs 里面加入my_led_app.c里面需要用到的.h的</a:t>
            </a:r>
            <a:r>
              <a:rPr lang="zh-CN" altLang="en-US">
                <a:solidFill>
                  <a:srgbClr val="FF0000"/>
                </a:solidFill>
                <a:effectLst/>
              </a:rPr>
              <a:t>头文件路径</a:t>
            </a:r>
            <a:endParaRPr lang="zh-CN" altLang="en-US">
              <a:effectLst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deps 里面加入所</a:t>
            </a:r>
            <a:r>
              <a:rPr lang="zh-CN" altLang="en-US">
                <a:solidFill>
                  <a:srgbClr val="FF0000"/>
                </a:solidFill>
                <a:effectLst/>
              </a:rPr>
              <a:t>依赖的库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然后将led_lib打包成 lite_component，命名为my_led_app</a:t>
            </a:r>
            <a:r>
              <a:rPr lang="zh-CN" altLang="en-US" b="1">
                <a:solidFill>
                  <a:srgbClr val="FF0000"/>
                </a:solidFill>
              </a:rPr>
              <a:t>组件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8" y="429695"/>
            <a:ext cx="9221251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en-US" altLang="zh-CN" sz="3500" b="1" u="sng" kern="0" spc="-10" dirty="0" err="1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json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61904" y="2383355"/>
            <a:ext cx="7883312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64438" y="3344408"/>
            <a:ext cx="729558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build/lite/components/</a:t>
            </a:r>
            <a:r>
              <a:rPr lang="zh-CN" altLang="en-US" sz="2800" dirty="0">
                <a:highlight>
                  <a:srgbClr val="00FFFF"/>
                </a:highlight>
              </a:rPr>
              <a:t>applications.json</a:t>
            </a:r>
            <a:endParaRPr lang="en-US" altLang="zh-CN" sz="2800" dirty="0">
              <a:highlight>
                <a:srgbClr val="00FFFF"/>
              </a:highlight>
            </a:endParaRPr>
          </a:p>
          <a:p>
            <a:endParaRPr lang="en-US" altLang="zh-CN" sz="2800" dirty="0"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/>
              <a:t>vendor/bearpi/bearpi_hm_micro/config.json</a:t>
            </a:r>
            <a:endParaRPr lang="zh-CN" altLang="en-US" sz="2800" dirty="0"/>
          </a:p>
        </p:txBody>
      </p:sp>
      <p:sp>
        <p:nvSpPr>
          <p:cNvPr id="3" name="文本框 3"/>
          <p:cNvSpPr txBox="1"/>
          <p:nvPr/>
        </p:nvSpPr>
        <p:spPr>
          <a:xfrm>
            <a:off x="1661903" y="1876625"/>
            <a:ext cx="255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err="1"/>
              <a:t>json</a:t>
            </a:r>
            <a:r>
              <a:rPr lang="zh-CN" altLang="en-US" b="1" dirty="0"/>
              <a:t>文件路径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3380" y="0"/>
            <a:ext cx="10958195" cy="6858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{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"components"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: [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</a:t>
            </a:r>
            <a:r>
              <a:rPr lang="en-US" altLang="zh-CN" sz="1600" i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en-US" altLang="zh-CN" sz="1600" i="1">
                <a:solidFill>
                  <a:schemeClr val="bg1">
                    <a:lumMod val="7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en-US" altLang="zh-CN" sz="1600" i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##start##</a:t>
            </a:r>
            <a:endParaRPr lang="en-US" altLang="zh-CN" sz="1600" i="1">
              <a:solidFill>
                <a:schemeClr val="bg1">
                  <a:lumMod val="7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{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"component": "my_sample",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"description": "my samples",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"optional": "true",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</a:t>
            </a:r>
            <a:r>
              <a:rPr lang="en-US" altLang="zh-CN" sz="1600" b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dirs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": [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    "applications/BearPi/BearPi-HM_Micro/samples/my_first_app",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    "applications/BearPi/BearPi-HM_Micro/samples/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my_led_app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],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"targets": [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    "//applications/BearPi/BearPi-HM_Micro/samples/my_first_app:my_app",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    "//applications/BearPi/BearPi-HM_Micro/samples/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my_led_app:my_led_app</a:t>
            </a:r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],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"rom": "",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"ram": "",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"output": [],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"adapted_kernel": [ "liteos_a" ],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"features": [],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"deps": {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"components": [],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"third_party": [ ]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  }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},</a:t>
            </a:r>
            <a:endParaRPr lang="en-US" altLang="zh-CN" sz="16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</a:t>
            </a:r>
            <a:r>
              <a:rPr lang="en-US" altLang="zh-CN" sz="1600" i="1">
                <a:solidFill>
                  <a:schemeClr val="bg1">
                    <a:lumMod val="7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en-US" altLang="zh-CN" sz="1600" i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##end##</a:t>
            </a:r>
            <a:endParaRPr lang="en-US" altLang="zh-CN" sz="1600" i="1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86880" y="0"/>
            <a:ext cx="4315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highlight>
                  <a:srgbClr val="00FFFF"/>
                </a:highlight>
                <a:latin typeface="Courier New" panose="02070309020205020404" charset="0"/>
                <a:cs typeface="Courier New" panose="02070309020205020404" charset="0"/>
                <a:sym typeface="+mn-ea"/>
              </a:rPr>
              <a:t>applications.json</a:t>
            </a:r>
            <a:endParaRPr lang="zh-CN" altLang="en-US" sz="2800" dirty="0"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94520" y="594995"/>
            <a:ext cx="2543175" cy="258445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可基于在[hello_world]</a:t>
            </a:r>
            <a:endParaRPr lang="zh-CN" altLang="en-US" dirty="0"/>
          </a:p>
          <a:p>
            <a:pPr indent="0">
              <a:buFont typeface="Wingdings" panose="05000000000000000000" charset="0"/>
              <a:buNone/>
            </a:pPr>
            <a:r>
              <a:rPr lang="zh-CN" altLang="en-US" dirty="0"/>
              <a:t>(编写一个hello_world程序.md)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基础上在dirs里添加my_led_app路径。在targets里面添加my_led_app目标项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8" y="429695"/>
            <a:ext cx="9221251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en-US" altLang="zh-CN" sz="3500" b="1" u="sng" kern="0" spc="-10" dirty="0" err="1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json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61904" y="2383355"/>
            <a:ext cx="7883312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64438" y="3344408"/>
            <a:ext cx="729558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build/lite/components/applications.json</a:t>
            </a:r>
            <a:endParaRPr lang="en-US" altLang="zh-CN" sz="2800" dirty="0"/>
          </a:p>
          <a:p>
            <a:endParaRPr lang="en-US" altLang="zh-CN" sz="2800" dirty="0"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800" dirty="0"/>
              <a:t>vendor/bearpi/bearpi_hm_micro/</a:t>
            </a:r>
            <a:r>
              <a:rPr lang="zh-CN" altLang="en-US" sz="2800" dirty="0">
                <a:highlight>
                  <a:srgbClr val="00FFFF"/>
                </a:highlight>
              </a:rPr>
              <a:t>config.json</a:t>
            </a:r>
            <a:endParaRPr lang="zh-CN" altLang="en-US" sz="2800" dirty="0">
              <a:highlight>
                <a:srgbClr val="00FFFF"/>
              </a:highlight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1661903" y="1876625"/>
            <a:ext cx="255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err="1"/>
              <a:t>json</a:t>
            </a:r>
            <a:r>
              <a:rPr lang="zh-CN" altLang="en-US" b="1" dirty="0"/>
              <a:t>文件路径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839584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4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任务介绍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0709" y="1798996"/>
            <a:ext cx="102170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在完成了简单的</a:t>
            </a:r>
            <a:r>
              <a:rPr lang="en-US" altLang="zh-CN" sz="2000" dirty="0"/>
              <a:t>hello world</a:t>
            </a:r>
            <a:r>
              <a:rPr lang="zh-CN" altLang="en-US" sz="2000" dirty="0"/>
              <a:t>入门后，接下来将进一步深入开发板内部，探索其中的奥秘。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在本章的学习中将演示若干控制</a:t>
            </a:r>
            <a:r>
              <a:rPr lang="en-US" altLang="zh-CN" sz="2000" dirty="0"/>
              <a:t>LED</a:t>
            </a:r>
            <a:r>
              <a:rPr lang="zh-CN" altLang="en-US" sz="2000" dirty="0"/>
              <a:t>灯的案例，从控制小熊派的板载</a:t>
            </a:r>
            <a:r>
              <a:rPr lang="en-US" altLang="zh-CN" sz="2000" dirty="0"/>
              <a:t>LED</a:t>
            </a:r>
            <a:r>
              <a:rPr lang="zh-CN" altLang="en-US" sz="2000" dirty="0"/>
              <a:t>开始，并进一步延申至外接</a:t>
            </a:r>
            <a:r>
              <a:rPr lang="en-US" altLang="zh-CN" sz="2000" dirty="0"/>
              <a:t>LED</a:t>
            </a:r>
            <a:r>
              <a:rPr lang="zh-CN" altLang="en-US" sz="2000" dirty="0"/>
              <a:t>灯的控制，以及</a:t>
            </a:r>
            <a:r>
              <a:rPr lang="en-US" altLang="zh-CN" sz="2000" dirty="0"/>
              <a:t>JS</a:t>
            </a:r>
            <a:r>
              <a:rPr lang="zh-CN" altLang="en-US" sz="2000" dirty="0"/>
              <a:t>控制</a:t>
            </a:r>
            <a:r>
              <a:rPr lang="en-US" altLang="zh-CN" sz="2000" dirty="0"/>
              <a:t>LED</a:t>
            </a:r>
            <a:r>
              <a:rPr lang="zh-CN" altLang="en-US" sz="2000" dirty="0"/>
              <a:t>的方式。希望通过本教程的学习，开发者能掌握如何开发一个设备驱动，以及如何在应用层调用驱动。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接下来，将从简单的板载</a:t>
            </a:r>
            <a:r>
              <a:rPr lang="en-US" altLang="zh-CN" sz="2000" dirty="0"/>
              <a:t>LED</a:t>
            </a:r>
            <a:r>
              <a:rPr lang="zh-CN" altLang="en-US" sz="2000" dirty="0"/>
              <a:t>灯的控制开始，期望实现点亮、熄灭、翻转的功能，并尝试实现</a:t>
            </a:r>
            <a:r>
              <a:rPr lang="en-US" altLang="zh-CN" sz="2000" dirty="0"/>
              <a:t>LED</a:t>
            </a:r>
            <a:r>
              <a:rPr lang="zh-CN" altLang="en-US" sz="2000" dirty="0"/>
              <a:t>的闪烁控制。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23239" y="2019987"/>
            <a:ext cx="8421370" cy="3672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{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"subsystem": "applications",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"components": [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{ "component": "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bearpi_sample_app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", "features":[] },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 ##start##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{ "component": "</a:t>
            </a:r>
            <a:r>
              <a:rPr lang="en-US" altLang="zh-CN" sz="1600" b="1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my_sample</a:t>
            </a:r>
            <a:r>
              <a:rPr lang="en-US" altLang="zh-CN" sz="1600" b="1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", "features":[] },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  ##end##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  { "component": "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bearpi_screensaver_app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", "features":[] }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  ]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 },</a:t>
            </a:r>
            <a:endParaRPr lang="en-US" altLang="zh-CN" sz="16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2119" y="3594152"/>
            <a:ext cx="1994535" cy="64516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/>
              <a:t>新增my_sample</a:t>
            </a:r>
            <a:r>
              <a:rPr lang="en-US" altLang="zh-CN"/>
              <a:t> </a:t>
            </a:r>
            <a:r>
              <a:rPr lang="zh-CN" altLang="en-US"/>
              <a:t>组件的条目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3573" y="2019987"/>
            <a:ext cx="4315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highlight>
                  <a:srgbClr val="00FFFF"/>
                </a:highlight>
                <a:latin typeface="Courier New" panose="02070309020205020404" charset="0"/>
                <a:cs typeface="Courier New" panose="02070309020205020404" charset="0"/>
                <a:sym typeface="+mn-ea"/>
              </a:rPr>
              <a:t>config</a:t>
            </a:r>
            <a:r>
              <a:rPr lang="zh-CN" altLang="en-US" sz="2800" dirty="0">
                <a:highlight>
                  <a:srgbClr val="00FFFF"/>
                </a:highlight>
                <a:latin typeface="Courier New" panose="02070309020205020404" charset="0"/>
                <a:cs typeface="Courier New" panose="02070309020205020404" charset="0"/>
                <a:sym typeface="+mn-ea"/>
              </a:rPr>
              <a:t>.json</a:t>
            </a:r>
            <a:endParaRPr lang="zh-CN" altLang="en-US" sz="2800" dirty="0"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扩展：实现</a:t>
            </a:r>
            <a:r>
              <a:rPr lang="en-US" altLang="zh-CN"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lang="zh-CN" altLang="en-US"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闪烁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341" y="1280635"/>
            <a:ext cx="1104931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在实现</a:t>
            </a:r>
            <a:r>
              <a:rPr lang="en-US" altLang="zh-CN" dirty="0"/>
              <a:t>LED</a:t>
            </a:r>
            <a:r>
              <a:rPr lang="zh-CN" altLang="en-US" dirty="0"/>
              <a:t>驱动开发编写驱动</a:t>
            </a:r>
            <a:r>
              <a:rPr lang="en-US" altLang="zh-CN" dirty="0" err="1">
                <a:solidFill>
                  <a:schemeClr val="accent1"/>
                </a:solidFill>
              </a:rPr>
              <a:t>led.c</a:t>
            </a:r>
            <a:r>
              <a:rPr lang="zh-CN" altLang="en-US" dirty="0"/>
              <a:t>的过程中，展示了如下代码。其中分别实现了</a:t>
            </a:r>
            <a:r>
              <a:rPr lang="en-US" altLang="zh-CN" dirty="0"/>
              <a:t>LED</a:t>
            </a:r>
            <a:r>
              <a:rPr lang="zh-CN" altLang="en-US" dirty="0"/>
              <a:t>的开、关、翻转。那么是不是可以在此添加新的</a:t>
            </a:r>
            <a:r>
              <a:rPr lang="en-US" altLang="zh-CN" dirty="0">
                <a:solidFill>
                  <a:srgbClr val="AF00DB"/>
                </a:solidFill>
                <a:latin typeface="Consolas" panose="020B0609020204030204" pitchFamily="49" charset="0"/>
              </a:rPr>
              <a:t>case</a:t>
            </a:r>
            <a:r>
              <a:rPr lang="zh-CN" altLang="en-US" dirty="0"/>
              <a:t>以实现更多的效果呢？</a:t>
            </a:r>
            <a:endParaRPr lang="en-US" altLang="zh-CN" dirty="0"/>
          </a:p>
          <a:p>
            <a:r>
              <a:rPr lang="zh-CN" altLang="en-US" dirty="0"/>
              <a:t>接下来将以</a:t>
            </a:r>
            <a:r>
              <a:rPr lang="en-US" altLang="zh-CN" dirty="0"/>
              <a:t>LED</a:t>
            </a:r>
            <a:r>
              <a:rPr lang="zh-CN" altLang="en-US" dirty="0"/>
              <a:t>闪烁的实现为例，做一些启发性的工作。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615822" y="2341384"/>
            <a:ext cx="8593065" cy="4527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/*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开灯 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LED_OFF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                                   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GPIO_VAL_LOW);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/*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关灯 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LED_ON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                                  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GPIO_VAL_HIGH);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/*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状态翻转 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LED_TOGGLE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GPIO_VAL_LOW);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GPIO_VAL_HIGH);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                                        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扩展：实现</a:t>
            </a:r>
            <a:r>
              <a:rPr lang="en-US" altLang="zh-CN"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lang="zh-CN" altLang="en-US"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闪烁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39" y="1380931"/>
            <a:ext cx="951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在刚刚代码中，</a:t>
            </a:r>
            <a:r>
              <a:rPr lang="en-US" altLang="zh-CN" dirty="0"/>
              <a:t>case</a:t>
            </a:r>
            <a:r>
              <a:rPr lang="zh-CN" altLang="en-US" dirty="0"/>
              <a:t>接收的条件来自于枚举</a:t>
            </a:r>
            <a:endParaRPr lang="en-US" altLang="zh-CN" dirty="0"/>
          </a:p>
          <a:p>
            <a:r>
              <a:rPr lang="zh-CN" altLang="en-US" dirty="0"/>
              <a:t>在其中添加一项新的</a:t>
            </a:r>
            <a:r>
              <a:rPr lang="en-US" altLang="zh-CN" dirty="0"/>
              <a:t>op</a:t>
            </a:r>
            <a:r>
              <a:rPr lang="zh-CN" altLang="en-US" dirty="0"/>
              <a:t>操作，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 LED_FLICKER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9672" y="4206514"/>
            <a:ext cx="10217021" cy="241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/*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闪烁 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LED_FLICKER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GPIO_VAL_HIGH);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status = 0;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usleep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GPIO_VAL_LOW);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status = 1;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usleep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8183" y="1398372"/>
            <a:ext cx="6102220" cy="125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LedOps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LED_OFF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LED_ON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 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LED_TOGGLE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LED_FLICKER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8639" y="2728941"/>
            <a:ext cx="1117994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此外，相应的</a:t>
            </a:r>
            <a:r>
              <a:rPr lang="en-US" altLang="zh-CN" dirty="0"/>
              <a:t>op</a:t>
            </a:r>
            <a:r>
              <a:rPr lang="zh-CN" altLang="en-US" dirty="0"/>
              <a:t>是如何转换成为</a:t>
            </a:r>
            <a:r>
              <a:rPr lang="en-US" altLang="zh-CN" dirty="0"/>
              <a:t>LED</a:t>
            </a:r>
            <a:r>
              <a:rPr lang="zh-CN" altLang="en-US" dirty="0"/>
              <a:t>信号的呢？注意到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(.*)</a:t>
            </a:r>
            <a:r>
              <a:rPr lang="zh-CN" altLang="en-US" dirty="0"/>
              <a:t>，每次的指令处理部分都有它。</a:t>
            </a:r>
            <a:endParaRPr lang="en-US" altLang="zh-CN" dirty="0"/>
          </a:p>
          <a:p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dirty="0"/>
              <a:t>是开发板与外设之间进行通信的常用媒介，该函数能够向相应的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dirty="0"/>
              <a:t>口写入电平值，其中包含两个参数，第一个参数表示操作的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dirty="0"/>
              <a:t>编号，第二个参数表示所需写入的信号（高电平</a:t>
            </a:r>
            <a:r>
              <a:rPr lang="en-US" altLang="zh-CN" dirty="0"/>
              <a:t>/</a:t>
            </a:r>
            <a:r>
              <a:rPr lang="zh-CN" altLang="en-US" dirty="0"/>
              <a:t>低电平）。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那么反复的向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dirty="0"/>
              <a:t>写入高电平和低电平，相应的闪烁代码即可实现，在命令行输入参数</a:t>
            </a:r>
            <a:r>
              <a:rPr lang="en-US" altLang="zh-CN" dirty="0"/>
              <a:t>3</a:t>
            </a:r>
            <a:r>
              <a:rPr lang="zh-CN" altLang="en-US" dirty="0"/>
              <a:t>即可进入该</a:t>
            </a:r>
            <a:r>
              <a:rPr lang="en-US" altLang="zh-CN" dirty="0"/>
              <a:t>case</a:t>
            </a:r>
            <a:r>
              <a:rPr lang="zh-CN" altLang="en-US" dirty="0"/>
              <a:t>：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扩展：实现</a:t>
            </a:r>
            <a:r>
              <a:rPr lang="en-US" altLang="zh-CN"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lang="zh-CN" altLang="en-US"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闪烁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6571" y="2459504"/>
            <a:ext cx="11674464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思考：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dirty="0"/>
              <a:t>除开</a:t>
            </a:r>
            <a:r>
              <a:rPr lang="en-US" altLang="zh-CN" dirty="0"/>
              <a:t>LED</a:t>
            </a:r>
            <a:r>
              <a:rPr lang="zh-CN" altLang="en-US" dirty="0"/>
              <a:t>驱动代码</a:t>
            </a:r>
            <a:r>
              <a:rPr lang="en-US" altLang="zh-CN" dirty="0" err="1">
                <a:solidFill>
                  <a:srgbClr val="40485B"/>
                </a:solidFill>
                <a:latin typeface="汉仪君黑-45简" panose="020B0604020202020204" charset="-122"/>
              </a:rPr>
              <a:t>led.c</a:t>
            </a:r>
            <a:r>
              <a:rPr lang="zh-CN" altLang="en-US" dirty="0"/>
              <a:t>，在刚刚编写的业务代码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汉仪君黑-45简" panose="020B0604020202020204" charset="-122"/>
              </a:rPr>
              <a:t>my_led_app.c</a:t>
            </a:r>
            <a:r>
              <a:rPr lang="zh-CN" altLang="en-US" dirty="0"/>
              <a:t>中，涉及到了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SendEvent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serv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dirty="0"/>
              <a:t>其绑定了</a:t>
            </a:r>
            <a:r>
              <a:rPr lang="en-US" altLang="zh-CN" dirty="0"/>
              <a:t>LED</a:t>
            </a:r>
            <a:r>
              <a:rPr lang="zh-CN" altLang="en-US" dirty="0"/>
              <a:t>的驱动服务，发送的消息来自命令行的输入</a:t>
            </a:r>
            <a:r>
              <a:rPr lang="en-US" altLang="zh-CN" dirty="0" err="1"/>
              <a:t>argv</a:t>
            </a:r>
            <a:r>
              <a:rPr lang="zh-CN" altLang="en-US" dirty="0"/>
              <a:t>，即</a:t>
            </a:r>
            <a:r>
              <a:rPr lang="en-US" altLang="zh-CN" sz="18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./bin/</a:t>
            </a:r>
            <a:r>
              <a:rPr lang="en-US" altLang="zh-CN" sz="1800" kern="0" spc="-20" dirty="0" err="1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my_led</a:t>
            </a:r>
            <a:r>
              <a:rPr lang="en-US" altLang="zh-CN" sz="18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0</a:t>
            </a:r>
            <a:r>
              <a:rPr lang="en-US" altLang="zh-CN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/1/2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如果是要实现刚刚的闪烁，即使用</a:t>
            </a:r>
            <a:r>
              <a:rPr lang="en-US" altLang="zh-CN" sz="18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./bin/</a:t>
            </a:r>
            <a:r>
              <a:rPr lang="en-US" altLang="zh-CN" sz="1800" kern="0" spc="-20" dirty="0" err="1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my_led</a:t>
            </a:r>
            <a:r>
              <a:rPr lang="en-US" altLang="zh-CN" sz="18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3</a:t>
            </a:r>
            <a:r>
              <a:rPr lang="zh-CN" altLang="en-US" sz="18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，因为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LED_FLICKER</a:t>
            </a:r>
            <a:r>
              <a:rPr lang="zh-CN" altLang="en-US" dirty="0"/>
              <a:t>枚举值为</a:t>
            </a:r>
            <a:r>
              <a:rPr lang="en-US" altLang="zh-CN" dirty="0"/>
              <a:t>3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如果修改</a:t>
            </a:r>
            <a:r>
              <a:rPr lang="en-US" altLang="zh-CN" dirty="0" err="1">
                <a:solidFill>
                  <a:srgbClr val="40485B"/>
                </a:solidFill>
                <a:effectLst/>
                <a:latin typeface="汉仪君黑-45简" panose="020B0604020202020204" charset="-122"/>
                <a:sym typeface="+mn-ea"/>
              </a:rPr>
              <a:t>my_led_app.c</a:t>
            </a:r>
            <a:r>
              <a:rPr lang="zh-CN" altLang="en-US" dirty="0">
                <a:sym typeface="+mn-ea"/>
              </a:rPr>
              <a:t>，使其</a:t>
            </a:r>
            <a:r>
              <a:rPr lang="zh-CN" altLang="en-US" dirty="0"/>
              <a:t>反复的发送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指令以反复触发</a:t>
            </a:r>
            <a:r>
              <a:rPr lang="en-US" altLang="zh-CN" dirty="0"/>
              <a:t>LED</a:t>
            </a:r>
            <a:r>
              <a:rPr lang="zh-CN" altLang="en-US" dirty="0"/>
              <a:t>点亮</a:t>
            </a:r>
            <a:r>
              <a:rPr lang="en-US" altLang="zh-CN" dirty="0"/>
              <a:t>/</a:t>
            </a:r>
            <a:r>
              <a:rPr lang="zh-CN" altLang="en-US" dirty="0"/>
              <a:t>关闭事件，也能够实现</a:t>
            </a:r>
            <a:r>
              <a:rPr lang="en-US" altLang="zh-CN" dirty="0"/>
              <a:t>LED</a:t>
            </a:r>
            <a:r>
              <a:rPr lang="zh-CN" altLang="en-US" dirty="0"/>
              <a:t>闪烁的效果，这即是在不同层级实现控制。</a:t>
            </a:r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150"/>
          <p:cNvSpPr/>
          <p:nvPr/>
        </p:nvSpPr>
        <p:spPr>
          <a:xfrm>
            <a:off x="-11937" y="411920"/>
            <a:ext cx="6839584" cy="560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69570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6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sz="3200" u="sng" kern="0" spc="5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200" u="sng" kern="0" spc="-2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本节小结</a:t>
            </a: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152" name="picture 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58614" y="424620"/>
            <a:ext cx="509591" cy="459875"/>
          </a:xfrm>
          <a:prstGeom prst="rect">
            <a:avLst/>
          </a:prstGeom>
        </p:spPr>
      </p:pic>
      <p:sp>
        <p:nvSpPr>
          <p:cNvPr id="154" name="textbox 154"/>
          <p:cNvSpPr/>
          <p:nvPr/>
        </p:nvSpPr>
        <p:spPr>
          <a:xfrm>
            <a:off x="801803" y="1264126"/>
            <a:ext cx="4281804" cy="723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000" kern="0" spc="-1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0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1、掌握如何编写HDF</a:t>
            </a:r>
            <a:r>
              <a:rPr sz="2000" kern="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</a:t>
            </a:r>
            <a:endParaRPr lang="en-US" altLang="en-US" sz="2000" dirty="0"/>
          </a:p>
          <a:p>
            <a:pPr algn="l" rtl="0" eaLnBrk="0">
              <a:lnSpc>
                <a:spcPct val="115000"/>
              </a:lnSpc>
            </a:pPr>
            <a:endParaRPr lang="en-US" altLang="en-US" sz="6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2000" kern="0" spc="-1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0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2、掌握如何在用户态调用HDF驱动</a:t>
            </a:r>
            <a:endParaRPr lang="en-US" altLang="en-US" sz="2000" dirty="0"/>
          </a:p>
        </p:txBody>
      </p:sp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-12065" y="440055"/>
            <a:ext cx="7746365" cy="537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  <a:buClrTx/>
              <a:buSzTx/>
              <a:buFontTx/>
              <a:tabLst>
                <a:tab pos="380365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19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u="sng" kern="0" spc="2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200" u="sng" kern="0" spc="-240" dirty="0" err="1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r>
              <a:rPr lang="en-US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CN" altLang="en-US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点亮</a:t>
            </a:r>
            <a:r>
              <a:rPr lang="en-US" altLang="zh-CN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外设</a:t>
            </a:r>
            <a:endParaRPr sz="3200" u="sng" kern="0" spc="-240" dirty="0">
              <a:solidFill>
                <a:srgbClr val="C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68808" y="452627"/>
            <a:ext cx="434340" cy="40538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textbox 8"/>
          <p:cNvSpPr/>
          <p:nvPr>
            <p:custDataLst>
              <p:tags r:id="rId3"/>
            </p:custDataLst>
          </p:nvPr>
        </p:nvSpPr>
        <p:spPr>
          <a:xfrm>
            <a:off x="803910" y="1299209"/>
            <a:ext cx="4665980" cy="341274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eaLnBrk="0">
              <a:lnSpc>
                <a:spcPct val="150000"/>
              </a:lnSpc>
            </a:pPr>
            <a:r>
              <a:rPr lang="en-US" altLang="zh-CN"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lang="zh-CN" altLang="en-US" sz="2100" kern="0" spc="16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lang="en-US" altLang="zh-CN"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介绍</a:t>
            </a:r>
            <a:endParaRPr lang="en-US" sz="2100" kern="0" spc="90" dirty="0">
              <a:solidFill>
                <a:srgbClr val="262626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6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lang="en-US"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输出：点亮外接</a:t>
            </a:r>
            <a:r>
              <a:rPr lang="en-US" altLang="zh-CN"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endParaRPr lang="en-US" altLang="en-US" sz="2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6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lang="en-US"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GPIO</a:t>
            </a:r>
            <a:r>
              <a:rPr lang="zh-CN" altLang="en-US"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读取：按钮控制</a:t>
            </a:r>
            <a:r>
              <a:rPr lang="en-US" altLang="zh-CN"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LED</a:t>
            </a:r>
            <a:endParaRPr lang="en-US" altLang="en-US" sz="2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7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总结</a:t>
            </a:r>
            <a:endParaRPr lang="en-US" altLang="en-US" sz="21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介绍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6571" y="1666911"/>
            <a:ext cx="11514598" cy="224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GPIO</a:t>
            </a:r>
            <a:r>
              <a:rPr lang="zh-CN" altLang="en-US" sz="2000" dirty="0"/>
              <a:t>（</a:t>
            </a:r>
            <a:r>
              <a:rPr lang="en-US" altLang="zh-CN" sz="2000" dirty="0"/>
              <a:t>General Purpose Input Output</a:t>
            </a:r>
            <a:r>
              <a:rPr lang="zh-CN" altLang="en-US" sz="2000" dirty="0"/>
              <a:t>），即通用输入输出。小熊派开发版共</a:t>
            </a:r>
            <a:r>
              <a:rPr lang="en-US" altLang="zh-CN" sz="2000" dirty="0"/>
              <a:t>20</a:t>
            </a:r>
            <a:r>
              <a:rPr lang="zh-CN" altLang="en-US" sz="2000" dirty="0"/>
              <a:t>个引脚，包括电压引脚、地线引脚，以及能够产生中断信号的引脚。</a:t>
            </a:r>
            <a:endParaRPr lang="zh-CN" altLang="en-US" sz="2000" dirty="0"/>
          </a:p>
          <a:p>
            <a:r>
              <a:rPr lang="zh-CN" altLang="en-US" sz="2000" dirty="0"/>
              <a:t>其中，程序里使用的</a:t>
            </a:r>
            <a:r>
              <a:rPr lang="en-US" altLang="zh-CN" sz="2000" dirty="0"/>
              <a:t>GPIO</a:t>
            </a:r>
            <a:r>
              <a:rPr lang="zh-CN" altLang="en-US" sz="2000" dirty="0"/>
              <a:t>的编号并不是直接对应硬件上的物理位置，而是由驱动程序分配的虚拟编号。</a:t>
            </a:r>
            <a:r>
              <a:rPr lang="en-US" altLang="zh-CN" sz="2000" dirty="0"/>
              <a:t> </a:t>
            </a:r>
            <a:r>
              <a:rPr lang="zh-CN" altLang="en-US" sz="2000" dirty="0"/>
              <a:t>要确定某个</a:t>
            </a:r>
            <a:r>
              <a:rPr lang="en-US" altLang="zh-CN" sz="2000" dirty="0"/>
              <a:t>GPIO</a:t>
            </a:r>
            <a:r>
              <a:rPr lang="zh-CN" altLang="en-US" sz="2000" dirty="0"/>
              <a:t>的编号，你需要查看相关的设备文件，这点会在第四章详细介绍。</a:t>
            </a:r>
            <a:endParaRPr lang="zh-CN" altLang="en-US" sz="2000" dirty="0"/>
          </a:p>
          <a:p>
            <a:r>
              <a:rPr lang="zh-CN" altLang="en-US" sz="2000" dirty="0"/>
              <a:t>除开电压和接地的引脚，其余引脚的部分对应关系如下，供自行参考：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01216" y="3487621"/>
          <a:ext cx="1084217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652"/>
                <a:gridCol w="985652"/>
                <a:gridCol w="985652"/>
                <a:gridCol w="985652"/>
                <a:gridCol w="985652"/>
                <a:gridCol w="985652"/>
                <a:gridCol w="985652"/>
                <a:gridCol w="985652"/>
                <a:gridCol w="985652"/>
                <a:gridCol w="985652"/>
                <a:gridCol w="9856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板载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板载</a:t>
                      </a:r>
                      <a:r>
                        <a:rPr lang="en-US" altLang="zh-CN" dirty="0"/>
                        <a:t>LED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系统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输出：点亮外接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8640" y="1567303"/>
            <a:ext cx="90227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输出的实现可以通过之前介绍的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zh-CN" altLang="en-US" sz="2000" dirty="0"/>
              <a:t>，这里完成一项简单的工作。</a:t>
            </a:r>
            <a:endParaRPr lang="en-US" altLang="zh-CN" sz="2000" dirty="0"/>
          </a:p>
          <a:p>
            <a:r>
              <a:rPr lang="zh-CN" altLang="en-US" sz="2000" dirty="0"/>
              <a:t>在之前编写的</a:t>
            </a:r>
            <a:r>
              <a:rPr lang="en-US" altLang="zh-CN"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device\</a:t>
            </a:r>
            <a:r>
              <a:rPr lang="en-US" altLang="zh-CN" sz="2000" kern="0" spc="-1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</a:t>
            </a:r>
            <a:r>
              <a:rPr lang="en-US" altLang="zh-CN"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\</a:t>
            </a:r>
            <a:r>
              <a:rPr lang="en-US" altLang="zh-CN" sz="2000" kern="0" spc="-1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bearpi_hm_micro</a:t>
            </a:r>
            <a:r>
              <a:rPr lang="en-US" altLang="zh-CN"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\</a:t>
            </a:r>
            <a:r>
              <a:rPr lang="en-US" altLang="zh-CN" sz="2000" kern="0" spc="-1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liteos_a</a:t>
            </a:r>
            <a:r>
              <a:rPr lang="en-US" altLang="zh-CN"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\</a:t>
            </a:r>
            <a:r>
              <a:rPr lang="en-US" altLang="zh-CN" sz="2000" kern="0" spc="-1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hdf_co</a:t>
            </a:r>
            <a:r>
              <a:rPr lang="en-US" altLang="zh-CN" sz="2000" kern="0" spc="-2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nfig</a:t>
            </a:r>
            <a:r>
              <a:rPr lang="en-US" altLang="zh-CN"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\led\</a:t>
            </a:r>
            <a:r>
              <a:rPr lang="en-US" altLang="zh-CN" sz="2000" kern="0" spc="-2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led_config.hcs</a:t>
            </a:r>
            <a:r>
              <a:rPr lang="zh-CN" altLang="en-US"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中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603241" y="2573335"/>
            <a:ext cx="5318451" cy="125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root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LedDriverConfig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led_gpio_num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match_attr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"st_stm32mp157_led"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6571" y="4644366"/>
            <a:ext cx="1136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其中的</a:t>
            </a:r>
            <a:r>
              <a:rPr lang="en-US" altLang="zh-CN" dirty="0" err="1"/>
              <a:t>led_gpio_num</a:t>
            </a:r>
            <a:r>
              <a:rPr lang="zh-CN" altLang="en-US" dirty="0"/>
              <a:t>，正是之前驱动代码中所使用的编号，</a:t>
            </a:r>
            <a:r>
              <a:rPr lang="en-US" altLang="zh-CN" dirty="0"/>
              <a:t>13</a:t>
            </a:r>
            <a:r>
              <a:rPr lang="zh-CN" altLang="en-US" dirty="0"/>
              <a:t>号对应的是板载</a:t>
            </a:r>
            <a:r>
              <a:rPr lang="en-US" altLang="zh-CN" dirty="0"/>
              <a:t>LED</a:t>
            </a:r>
            <a:r>
              <a:rPr lang="zh-CN" altLang="en-US" dirty="0"/>
              <a:t>，这里将其改成</a:t>
            </a:r>
            <a:r>
              <a:rPr lang="en-US" altLang="zh-CN" dirty="0"/>
              <a:t>17</a:t>
            </a:r>
            <a:r>
              <a:rPr lang="zh-CN" altLang="en-US" dirty="0"/>
              <a:t>，即对应板载</a:t>
            </a:r>
            <a:r>
              <a:rPr lang="en-US" altLang="zh-CN" dirty="0" err="1"/>
              <a:t>gpio</a:t>
            </a:r>
            <a:r>
              <a:rPr lang="zh-CN" altLang="en-US" dirty="0"/>
              <a:t>的</a:t>
            </a:r>
            <a:r>
              <a:rPr lang="en-US" altLang="zh-CN" dirty="0"/>
              <a:t>7</a:t>
            </a:r>
            <a:r>
              <a:rPr lang="zh-CN" altLang="en-US" dirty="0"/>
              <a:t>号引脚。重新编译、烧录代码，接下来之前实现的</a:t>
            </a:r>
            <a:r>
              <a:rPr lang="en-US" altLang="zh-CN" dirty="0"/>
              <a:t>LED</a:t>
            </a:r>
            <a:r>
              <a:rPr lang="zh-CN" altLang="en-US" dirty="0"/>
              <a:t>信号传输都将通过开发板上</a:t>
            </a:r>
            <a:r>
              <a:rPr lang="en-US" altLang="zh-CN" dirty="0"/>
              <a:t>7</a:t>
            </a:r>
            <a:r>
              <a:rPr lang="zh-CN" altLang="en-US" dirty="0"/>
              <a:t>号</a:t>
            </a:r>
            <a:r>
              <a:rPr lang="en-US" altLang="zh-CN" dirty="0" err="1"/>
              <a:t>gpio</a:t>
            </a:r>
            <a:r>
              <a:rPr lang="zh-CN" altLang="en-US" dirty="0"/>
              <a:t>引脚完成。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重新执行之前的指令，即可点亮</a:t>
            </a:r>
            <a:r>
              <a:rPr lang="en-US" altLang="zh-CN" dirty="0"/>
              <a:t>led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输出：点亮外接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内容占位符 2"/>
          <p:cNvSpPr>
            <a:spLocks noGrp="1"/>
          </p:cNvSpPr>
          <p:nvPr/>
        </p:nvSpPr>
        <p:spPr>
          <a:xfrm>
            <a:off x="1094792" y="217963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DB2914"/>
              </a:buClr>
              <a:buFont typeface="Wingdings" panose="05000000000000000000" pitchFamily="2" charset="2"/>
              <a:buChar char="p"/>
              <a:defRPr sz="3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DB7E1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电脑一台</a:t>
            </a:r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小熊派开发板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+mn-lt"/>
                <a:ea typeface="+mn-ea"/>
              </a:rPr>
              <a:t>bearpi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</a:rPr>
              <a:t> Micro</a:t>
            </a:r>
            <a:endParaRPr lang="en-US" altLang="zh-CN" sz="24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USB线一根</a:t>
            </a:r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面包板一块</a:t>
            </a:r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彩色LED一只。</a:t>
            </a:r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电阻。</a:t>
            </a:r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导线（杜邦线）若干条。</a:t>
            </a:r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1257" y="1576865"/>
            <a:ext cx="3582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准备设备：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输出：点亮外接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2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14" y="1894399"/>
            <a:ext cx="2674620" cy="1676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4" y="3838134"/>
            <a:ext cx="2093595" cy="2093595"/>
          </a:xfrm>
          <a:prstGeom prst="rect">
            <a:avLst/>
          </a:prstGeom>
        </p:spPr>
      </p:pic>
      <p:pic>
        <p:nvPicPr>
          <p:cNvPr id="4" name="图片 3" descr="mduino-cor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09" y="1822009"/>
            <a:ext cx="1895475" cy="1462405"/>
          </a:xfrm>
          <a:prstGeom prst="rect">
            <a:avLst/>
          </a:prstGeom>
        </p:spPr>
      </p:pic>
      <p:pic>
        <p:nvPicPr>
          <p:cNvPr id="5" name="图片 4" descr="单芯导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974" y="4342324"/>
            <a:ext cx="1291590" cy="909320"/>
          </a:xfrm>
          <a:prstGeom prst="rect">
            <a:avLst/>
          </a:prstGeom>
        </p:spPr>
      </p:pic>
      <p:pic>
        <p:nvPicPr>
          <p:cNvPr id="6" name="对象 10"/>
          <p:cNvPicPr>
            <a:picLocks noGrp="1" noChangeAspect="1"/>
          </p:cNvPicPr>
          <p:nvPr/>
        </p:nvPicPr>
        <p:blipFill>
          <a:blip r:embed="rId7"/>
        </p:blipFill>
        <p:spPr>
          <a:xfrm>
            <a:off x="6239795" y="4270410"/>
            <a:ext cx="1731645" cy="154305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879" y="3994344"/>
            <a:ext cx="1530350" cy="1530350"/>
          </a:xfrm>
          <a:prstGeom prst="rect">
            <a:avLst/>
          </a:prstGeom>
        </p:spPr>
      </p:pic>
      <p:pic>
        <p:nvPicPr>
          <p:cNvPr id="8" name="图片 7" descr="usb线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3829" y="2110299"/>
            <a:ext cx="1515110" cy="1515110"/>
          </a:xfrm>
          <a:prstGeom prst="rect">
            <a:avLst/>
          </a:prstGeom>
        </p:spPr>
      </p:pic>
      <p:pic>
        <p:nvPicPr>
          <p:cNvPr id="9" name="图片 8" descr="mduino-usbttl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4279" y="1894399"/>
            <a:ext cx="1718945" cy="1431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839584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4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任务介绍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85" y="2378710"/>
            <a:ext cx="6484620" cy="2560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640" y="1370789"/>
            <a:ext cx="610222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/>
              <a:t>点亮</a:t>
            </a:r>
            <a:r>
              <a:rPr lang="en-US" altLang="zh-CN" dirty="0"/>
              <a:t>LED</a:t>
            </a:r>
            <a:r>
              <a:rPr lang="zh-CN" altLang="en-US" dirty="0"/>
              <a:t>主要包含以下任务：</a:t>
            </a:r>
            <a:endParaRPr lang="zh-CN" altLang="en-US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dirty="0"/>
              <a:t>LED</a:t>
            </a:r>
            <a:r>
              <a:rPr lang="zh-CN" altLang="en-US" dirty="0"/>
              <a:t>驱动代码开发</a:t>
            </a:r>
            <a:endParaRPr lang="zh-CN" altLang="en-US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/>
              <a:t>驱动开发主要包含以下工作</a:t>
            </a:r>
            <a:endParaRPr lang="zh-CN" altLang="en-US" dirty="0"/>
          </a:p>
          <a:p>
            <a:pPr marL="45720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编写驱动代码</a:t>
            </a:r>
            <a:endParaRPr lang="zh-CN" altLang="en-US" dirty="0"/>
          </a:p>
          <a:p>
            <a:pPr marL="45720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编写驱动编译文件</a:t>
            </a:r>
            <a:endParaRPr lang="zh-CN" altLang="en-US" dirty="0"/>
          </a:p>
          <a:p>
            <a:pPr marL="45720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编写驱动配置文件</a:t>
            </a:r>
            <a:endParaRPr lang="zh-CN" altLang="en-US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/>
              <a:t>点亮</a:t>
            </a:r>
            <a:r>
              <a:rPr lang="en-US" altLang="zh-CN" dirty="0"/>
              <a:t>LED</a:t>
            </a:r>
            <a:r>
              <a:rPr lang="zh-CN" altLang="en-US" dirty="0"/>
              <a:t>业务代码开发</a:t>
            </a:r>
            <a:endParaRPr lang="zh-CN" altLang="en-US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/>
              <a:t>业务代码开发主要包含以下工作</a:t>
            </a:r>
            <a:endParaRPr lang="zh-CN" altLang="en-US" dirty="0"/>
          </a:p>
          <a:p>
            <a:pPr marL="45720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编写业务代码</a:t>
            </a:r>
            <a:endParaRPr lang="zh-CN" altLang="en-US" dirty="0"/>
          </a:p>
          <a:p>
            <a:pPr marL="45720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编写业务代码编译文件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输出：点亮外接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2" name="图片 1" descr="600px-Schemat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09" y="1800399"/>
            <a:ext cx="4928581" cy="3696621"/>
          </a:xfrm>
          <a:prstGeom prst="rect">
            <a:avLst/>
          </a:prstGeom>
        </p:spPr>
      </p:pic>
      <p:sp>
        <p:nvSpPr>
          <p:cNvPr id="3" name="内容占位符 6"/>
          <p:cNvSpPr/>
          <p:nvPr/>
        </p:nvSpPr>
        <p:spPr>
          <a:xfrm>
            <a:off x="6438239" y="1951355"/>
            <a:ext cx="5197034" cy="3394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DB2914"/>
              </a:buClr>
              <a:buFont typeface="Wingdings" panose="05000000000000000000" pitchFamily="2" charset="2"/>
              <a:buChar char="p"/>
              <a:defRPr sz="3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DB7E1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  <a:p>
            <a:r>
              <a:rPr lang="zh-CN" altLang="en-US" sz="3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原理图有两种接法，</a:t>
            </a:r>
            <a:endParaRPr lang="zh-CN" altLang="en-US" sz="3800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lvl="1"/>
            <a:r>
              <a:rPr lang="zh-CN" altLang="en-US" sz="3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【共阴极】一是led的阴极接开发板的GND，阳极接开发板控制口，这样就是高电平点亮led。</a:t>
            </a:r>
            <a:endParaRPr lang="en-US" altLang="zh-CN" sz="3800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lvl="1"/>
            <a:r>
              <a:rPr lang="zh-CN" altLang="en-US" sz="3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【共阳极】二是led的阴极接开发板的数据控制口13，阳极接开发板的VCC，这样就是低电平点</a:t>
            </a:r>
            <a:r>
              <a:rPr lang="zh-CN" altLang="en-US" dirty="0">
                <a:sym typeface="+mn-ea"/>
              </a:rPr>
              <a:t>亮led。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输出：点亮外接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0" y="2091256"/>
            <a:ext cx="5772150" cy="4324350"/>
          </a:xfrm>
          <a:prstGeom prst="rect">
            <a:avLst/>
          </a:prstGeom>
        </p:spPr>
      </p:pic>
      <p:pic>
        <p:nvPicPr>
          <p:cNvPr id="6" name="图片 5" descr="LED亮灯实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22" y="2072199"/>
            <a:ext cx="5789509" cy="43434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8930" y="1329660"/>
            <a:ext cx="610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实物连接展示：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输出：点亮外接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3410" y="545264"/>
            <a:ext cx="5142496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51962" y="2027291"/>
            <a:ext cx="41974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连接实物图：</a:t>
            </a:r>
            <a:endParaRPr lang="en-US" altLang="zh-CN" sz="2000" b="1" dirty="0"/>
          </a:p>
          <a:p>
            <a:endParaRPr lang="en-US" altLang="zh-CN" sz="2000" dirty="0"/>
          </a:p>
          <a:p>
            <a:r>
              <a:rPr lang="zh-CN" altLang="en-US" sz="2000" dirty="0"/>
              <a:t>其中，</a:t>
            </a:r>
            <a:endParaRPr lang="zh-CN" altLang="en-US" sz="2000" dirty="0"/>
          </a:p>
          <a:p>
            <a:r>
              <a:rPr lang="en-US" altLang="zh-CN" dirty="0"/>
              <a:t>led</a:t>
            </a:r>
            <a:r>
              <a:rPr lang="zh-CN" altLang="en-US" dirty="0"/>
              <a:t>的一端连接开发板</a:t>
            </a:r>
            <a:r>
              <a:rPr lang="en-US" altLang="zh-CN" dirty="0"/>
              <a:t>GND</a:t>
            </a:r>
            <a:r>
              <a:rPr lang="zh-CN" altLang="en-US" dirty="0"/>
              <a:t>引脚，</a:t>
            </a:r>
            <a:endParaRPr lang="en-US" altLang="zh-CN" dirty="0"/>
          </a:p>
          <a:p>
            <a:r>
              <a:rPr lang="zh-CN" altLang="en-US" dirty="0"/>
              <a:t>另一端</a:t>
            </a:r>
            <a:r>
              <a:rPr lang="zh-CN" altLang="en-US" b="1" dirty="0">
                <a:solidFill>
                  <a:srgbClr val="FF0000"/>
                </a:solidFill>
              </a:rPr>
              <a:t>通过电阻</a:t>
            </a:r>
            <a:r>
              <a:rPr lang="zh-CN" altLang="en-US" dirty="0"/>
              <a:t>连接</a:t>
            </a:r>
            <a:r>
              <a:rPr lang="en-US" altLang="zh-CN" dirty="0"/>
              <a:t>7</a:t>
            </a:r>
            <a:r>
              <a:rPr lang="zh-CN" altLang="en-US" dirty="0"/>
              <a:t>号引脚。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注意：须连接电阻防止</a:t>
            </a:r>
            <a:r>
              <a:rPr lang="en-US" altLang="zh-CN" sz="1600" dirty="0">
                <a:solidFill>
                  <a:srgbClr val="FF0000"/>
                </a:solidFill>
              </a:rPr>
              <a:t>led</a:t>
            </a:r>
            <a:r>
              <a:rPr lang="zh-CN" altLang="en-US" sz="1600" dirty="0">
                <a:solidFill>
                  <a:srgbClr val="FF0000"/>
                </a:solidFill>
              </a:rPr>
              <a:t>两端电压过大。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8640" y="1567303"/>
            <a:ext cx="108160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刚刚使用了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zh-CN" altLang="en-US" sz="2000" dirty="0"/>
              <a:t>，完成了信号的输出，但这只是“内部”的操作，在更多时候其实是想要从外部“攻入”，夺得控制权。有</a:t>
            </a:r>
            <a:r>
              <a:rPr lang="en-US" altLang="zh-CN" sz="2000" dirty="0"/>
              <a:t>Write</a:t>
            </a:r>
            <a:r>
              <a:rPr lang="zh-CN" altLang="en-US" sz="2000" dirty="0"/>
              <a:t>操作，那必然是有</a:t>
            </a:r>
            <a:r>
              <a:rPr lang="en-US" altLang="zh-CN" sz="2000" dirty="0"/>
              <a:t>Read</a:t>
            </a:r>
            <a:r>
              <a:rPr lang="zh-CN" altLang="en-US" sz="2000" dirty="0"/>
              <a:t>操作与之对应的。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在介绍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GpioRead</a:t>
            </a:r>
            <a:r>
              <a:rPr lang="zh-CN" altLang="en-US" sz="2000" dirty="0"/>
              <a:t>之前，首先来看一下怎样产生一个简单的外部输入。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5117" t="13919" r="16486" b="12380"/>
          <a:stretch>
            <a:fillRect/>
          </a:stretch>
        </p:blipFill>
        <p:spPr>
          <a:xfrm>
            <a:off x="6176864" y="1959428"/>
            <a:ext cx="5675358" cy="4585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5102"/>
            <a:ext cx="2087880" cy="1676400"/>
          </a:xfrm>
          <a:prstGeom prst="rect">
            <a:avLst/>
          </a:prstGeom>
        </p:spPr>
      </p:pic>
      <p:sp>
        <p:nvSpPr>
          <p:cNvPr id="9" name=" 219"/>
          <p:cNvSpPr/>
          <p:nvPr/>
        </p:nvSpPr>
        <p:spPr>
          <a:xfrm rot="1620000">
            <a:off x="445135" y="2010397"/>
            <a:ext cx="794385" cy="248920"/>
          </a:xfrm>
          <a:prstGeom prst="roundRect">
            <a:avLst>
              <a:gd name="adj" fmla="val 50000"/>
            </a:avLst>
          </a:prstGeom>
          <a:solidFill>
            <a:srgbClr val="DB291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 219"/>
          <p:cNvSpPr/>
          <p:nvPr/>
        </p:nvSpPr>
        <p:spPr>
          <a:xfrm rot="1620000">
            <a:off x="877570" y="1794497"/>
            <a:ext cx="794385" cy="248920"/>
          </a:xfrm>
          <a:prstGeom prst="roundRect">
            <a:avLst>
              <a:gd name="adj" fmla="val 50000"/>
            </a:avLst>
          </a:prstGeom>
          <a:solidFill>
            <a:srgbClr val="DB291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33592" y="1627740"/>
            <a:ext cx="3797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按钮</a:t>
            </a:r>
            <a:r>
              <a:rPr lang="zh-CN" altLang="en-US" dirty="0"/>
              <a:t>是实现简单外部输入的经典器件。其中红色标记的引脚为一对，它们本就是连通的，而与其余引脚之间则是断开的，需要按下按钮才能连通。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002097" y="5637940"/>
            <a:ext cx="3314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右图所示，按钮结构的平面图。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2" name="内容占位符 3"/>
          <p:cNvPicPr>
            <a:picLocks noChangeAspect="1"/>
          </p:cNvPicPr>
          <p:nvPr/>
        </p:nvPicPr>
        <p:blipFill>
          <a:blip r:embed="rId3"/>
          <a:srcRect t="12062"/>
          <a:stretch>
            <a:fillRect/>
          </a:stretch>
        </p:blipFill>
        <p:spPr>
          <a:xfrm>
            <a:off x="3187427" y="1452307"/>
            <a:ext cx="7720059" cy="50929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6571" y="1452307"/>
            <a:ext cx="3314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按钮几种典型接法。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388110" y="3647146"/>
            <a:ext cx="1296670" cy="22396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Microduino</a:t>
            </a:r>
            <a:endParaRPr lang="en-US" altLang="zh-CN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70" y="2786721"/>
            <a:ext cx="1392555" cy="31946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2135900" y="5303861"/>
            <a:ext cx="2087880" cy="215900"/>
          </a:xfrm>
          <a:prstGeom prst="straightConnector1">
            <a:avLst/>
          </a:prstGeom>
          <a:ln w="381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9"/>
          <p:cNvSpPr txBox="1"/>
          <p:nvPr/>
        </p:nvSpPr>
        <p:spPr>
          <a:xfrm>
            <a:off x="2771535" y="5483566"/>
            <a:ext cx="3354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信号通过上拉电阻被拉至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Vcc</a:t>
            </a:r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电平，</a:t>
            </a:r>
            <a:endParaRPr lang="zh-CN" altLang="en-US" b="1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按钮不按下时，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HIGH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按下时，被拉到</a:t>
            </a: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LOW</a:t>
            </a:r>
            <a:endParaRPr lang="en-US" altLang="zh-CN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06910" y="2627971"/>
            <a:ext cx="153670" cy="16319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7" idx="4"/>
          </p:cNvCxnSpPr>
          <p:nvPr/>
        </p:nvCxnSpPr>
        <p:spPr>
          <a:xfrm>
            <a:off x="6483745" y="2791166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460885" y="4677751"/>
            <a:ext cx="264795" cy="3181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406910" y="4677751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398655" y="5082881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6452630" y="5190196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344680" y="6043636"/>
            <a:ext cx="233680" cy="25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376430" y="6098246"/>
            <a:ext cx="152400" cy="44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425325" y="6168096"/>
            <a:ext cx="717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460885" y="3821771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398655" y="3389971"/>
            <a:ext cx="144145" cy="431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文本框 19"/>
          <p:cNvSpPr txBox="1"/>
          <p:nvPr/>
        </p:nvSpPr>
        <p:spPr>
          <a:xfrm>
            <a:off x="6625350" y="2525736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Vcc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639955" y="3421721"/>
            <a:ext cx="1558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，上拉电阻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83465" y="4785066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开关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 184"/>
          <p:cNvSpPr/>
          <p:nvPr/>
        </p:nvSpPr>
        <p:spPr>
          <a:xfrm>
            <a:off x="6384685" y="4155781"/>
            <a:ext cx="144145" cy="1441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6506605" y="4227536"/>
            <a:ext cx="17278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234440" y="4146256"/>
            <a:ext cx="153670" cy="16319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文本框 24"/>
          <p:cNvSpPr txBox="1"/>
          <p:nvPr/>
        </p:nvSpPr>
        <p:spPr>
          <a:xfrm>
            <a:off x="8388110" y="4043386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Din</a:t>
            </a:r>
            <a:endParaRPr 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5"/>
          <p:cNvSpPr txBox="1"/>
          <p:nvPr/>
        </p:nvSpPr>
        <p:spPr>
          <a:xfrm>
            <a:off x="6639955" y="5916636"/>
            <a:ext cx="746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GND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6570" y="1424315"/>
            <a:ext cx="60181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按钮几种典型接法</a:t>
            </a:r>
            <a:endParaRPr lang="en-US" altLang="zh-CN" sz="2000" b="1" dirty="0"/>
          </a:p>
          <a:p>
            <a:r>
              <a:rPr lang="zh-CN" altLang="en-US" sz="2000" dirty="0"/>
              <a:t>外部上拉法</a:t>
            </a:r>
            <a:r>
              <a:rPr lang="en-US" altLang="zh-CN" sz="2000" dirty="0"/>
              <a:t>——</a:t>
            </a:r>
            <a:r>
              <a:rPr lang="zh-CN" altLang="en-US" sz="2000" dirty="0"/>
              <a:t>按下按钮，形成短路。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9"/>
          <p:cNvSpPr txBox="1"/>
          <p:nvPr/>
        </p:nvSpPr>
        <p:spPr>
          <a:xfrm>
            <a:off x="5043914" y="1679614"/>
            <a:ext cx="3354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按钮不按下时，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HIGH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按下时，被拉到</a:t>
            </a: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LOW</a:t>
            </a:r>
            <a:endParaRPr lang="en-US" altLang="zh-CN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785219" y="2731809"/>
            <a:ext cx="153670" cy="163195"/>
          </a:xfrm>
          <a:prstGeom prst="ellipse">
            <a:avLst/>
          </a:prstGeom>
          <a:noFill/>
          <a:ln>
            <a:solidFill>
              <a:srgbClr val="4A7E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endCxn id="14" idx="0"/>
          </p:cNvCxnSpPr>
          <p:nvPr/>
        </p:nvCxnSpPr>
        <p:spPr>
          <a:xfrm>
            <a:off x="2849354" y="2895004"/>
            <a:ext cx="0" cy="5988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0939" y="4781589"/>
            <a:ext cx="264795" cy="3181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785219" y="4781589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776964" y="5186719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2830939" y="5294034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722989" y="6147474"/>
            <a:ext cx="233680" cy="25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2754739" y="6202084"/>
            <a:ext cx="152400" cy="44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2803634" y="6271934"/>
            <a:ext cx="717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839194" y="3925609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776964" y="3493809"/>
            <a:ext cx="144145" cy="431800"/>
          </a:xfrm>
          <a:prstGeom prst="rect">
            <a:avLst/>
          </a:prstGeom>
          <a:noFill/>
          <a:ln>
            <a:solidFill>
              <a:srgbClr val="4A7E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文本框 19"/>
          <p:cNvSpPr txBox="1"/>
          <p:nvPr/>
        </p:nvSpPr>
        <p:spPr>
          <a:xfrm>
            <a:off x="3003659" y="2629574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4A7E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Vcc</a:t>
            </a:r>
            <a:endParaRPr lang="en-US" altLang="zh-CN" b="1">
              <a:solidFill>
                <a:srgbClr val="4A7E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20"/>
          <p:cNvSpPr txBox="1"/>
          <p:nvPr/>
        </p:nvSpPr>
        <p:spPr>
          <a:xfrm>
            <a:off x="3018264" y="3525559"/>
            <a:ext cx="4711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4A7E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endParaRPr lang="en-US" altLang="zh-CN" b="1">
              <a:solidFill>
                <a:srgbClr val="4A7E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21"/>
          <p:cNvSpPr txBox="1"/>
          <p:nvPr/>
        </p:nvSpPr>
        <p:spPr>
          <a:xfrm>
            <a:off x="3154789" y="4888904"/>
            <a:ext cx="1043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开关</a:t>
            </a:r>
            <a:r>
              <a:rPr lang="en-US" altLang="zh-CN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开）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 184"/>
          <p:cNvSpPr/>
          <p:nvPr/>
        </p:nvSpPr>
        <p:spPr>
          <a:xfrm>
            <a:off x="2762994" y="4259619"/>
            <a:ext cx="144145" cy="1441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2884914" y="4331374"/>
            <a:ext cx="17278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4612749" y="4250094"/>
            <a:ext cx="153670" cy="16319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文本框 24"/>
          <p:cNvSpPr txBox="1"/>
          <p:nvPr/>
        </p:nvSpPr>
        <p:spPr>
          <a:xfrm>
            <a:off x="4766419" y="4147224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Din</a:t>
            </a:r>
            <a:endParaRPr 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5"/>
          <p:cNvSpPr txBox="1"/>
          <p:nvPr/>
        </p:nvSpPr>
        <p:spPr>
          <a:xfrm>
            <a:off x="3018264" y="6020474"/>
            <a:ext cx="746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4A7EB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GND</a:t>
            </a:r>
            <a:endParaRPr lang="en-US" altLang="zh-CN" b="1">
              <a:solidFill>
                <a:srgbClr val="4A7EB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266414" y="2674024"/>
            <a:ext cx="153670" cy="163195"/>
          </a:xfrm>
          <a:prstGeom prst="ellipse">
            <a:avLst/>
          </a:prstGeom>
          <a:noFill/>
          <a:ln>
            <a:solidFill>
              <a:srgbClr val="4A7E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25" idx="4"/>
            <a:endCxn id="36" idx="0"/>
          </p:cNvCxnSpPr>
          <p:nvPr/>
        </p:nvCxnSpPr>
        <p:spPr>
          <a:xfrm flipH="1">
            <a:off x="7330549" y="2837219"/>
            <a:ext cx="12700" cy="5988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30" idx="6"/>
          </p:cNvCxnSpPr>
          <p:nvPr/>
        </p:nvCxnSpPr>
        <p:spPr>
          <a:xfrm>
            <a:off x="7320389" y="4723804"/>
            <a:ext cx="45720" cy="45910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266414" y="4723804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258159" y="5128934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7312134" y="5236249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7204184" y="6089689"/>
            <a:ext cx="233680" cy="25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7235934" y="6144299"/>
            <a:ext cx="152400" cy="44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284829" y="6214149"/>
            <a:ext cx="717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320389" y="3867824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258159" y="3436024"/>
            <a:ext cx="144145" cy="431800"/>
          </a:xfrm>
          <a:prstGeom prst="rect">
            <a:avLst/>
          </a:prstGeom>
          <a:noFill/>
          <a:ln>
            <a:solidFill>
              <a:srgbClr val="4A7EB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484854" y="2571789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4A7E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Vcc</a:t>
            </a:r>
            <a:endParaRPr lang="en-US" altLang="zh-CN" b="1">
              <a:solidFill>
                <a:srgbClr val="4A7E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99459" y="3467774"/>
            <a:ext cx="1558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4A7E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endParaRPr lang="en-US" altLang="zh-CN" b="1">
              <a:solidFill>
                <a:srgbClr val="4A7E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642969" y="4831119"/>
            <a:ext cx="1050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开关（合）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 184"/>
          <p:cNvSpPr/>
          <p:nvPr/>
        </p:nvSpPr>
        <p:spPr>
          <a:xfrm>
            <a:off x="7244189" y="4201834"/>
            <a:ext cx="144145" cy="1441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7366109" y="4273589"/>
            <a:ext cx="17278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9093944" y="4192309"/>
            <a:ext cx="153670" cy="16319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9247614" y="4089439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Din</a:t>
            </a:r>
            <a:endParaRPr 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99459" y="5962689"/>
            <a:ext cx="746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4A7EB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GND</a:t>
            </a:r>
            <a:endParaRPr lang="en-US" altLang="zh-CN" b="1">
              <a:solidFill>
                <a:srgbClr val="4A7EB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5842109" y="3291879"/>
            <a:ext cx="75565" cy="755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圆角矩形标注 45"/>
          <p:cNvSpPr/>
          <p:nvPr/>
        </p:nvSpPr>
        <p:spPr>
          <a:xfrm>
            <a:off x="5341729" y="3867824"/>
            <a:ext cx="935990" cy="215900"/>
          </a:xfrm>
          <a:prstGeom prst="wedgeRoundRectCallout">
            <a:avLst>
              <a:gd name="adj1" fmla="val -55698"/>
              <a:gd name="adj2" fmla="val 150000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</a:rPr>
              <a:t>HIGH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47" name="任意多边形 50"/>
          <p:cNvSpPr/>
          <p:nvPr/>
        </p:nvSpPr>
        <p:spPr>
          <a:xfrm>
            <a:off x="2999214" y="2997874"/>
            <a:ext cx="2044700" cy="1182370"/>
          </a:xfrm>
          <a:custGeom>
            <a:avLst/>
            <a:gdLst>
              <a:gd name="connisteX0" fmla="*/ 0 w 2044700"/>
              <a:gd name="connsiteY0" fmla="*/ 0 h 1182370"/>
              <a:gd name="connisteX1" fmla="*/ 608965 w 2044700"/>
              <a:gd name="connsiteY1" fmla="*/ 775970 h 1182370"/>
              <a:gd name="connisteX2" fmla="*/ 2044700 w 2044700"/>
              <a:gd name="connsiteY2" fmla="*/ 1182370 h 1182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44700" h="1182370">
                <a:moveTo>
                  <a:pt x="0" y="0"/>
                </a:moveTo>
                <a:cubicBezTo>
                  <a:pt x="93345" y="147320"/>
                  <a:pt x="200025" y="539750"/>
                  <a:pt x="608965" y="775970"/>
                </a:cubicBezTo>
                <a:cubicBezTo>
                  <a:pt x="1017905" y="1012190"/>
                  <a:pt x="1769745" y="1116330"/>
                  <a:pt x="2044700" y="1182370"/>
                </a:cubicBezTo>
              </a:path>
            </a:pathLst>
          </a:custGeom>
          <a:noFill/>
          <a:ln>
            <a:solidFill>
              <a:srgbClr val="00FF00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任意多边形 51"/>
          <p:cNvSpPr/>
          <p:nvPr/>
        </p:nvSpPr>
        <p:spPr>
          <a:xfrm flipV="1">
            <a:off x="7437864" y="4615219"/>
            <a:ext cx="2044700" cy="1076960"/>
          </a:xfrm>
          <a:custGeom>
            <a:avLst/>
            <a:gdLst>
              <a:gd name="connisteX0" fmla="*/ 0 w 2044700"/>
              <a:gd name="connsiteY0" fmla="*/ 0 h 1182370"/>
              <a:gd name="connisteX1" fmla="*/ 608965 w 2044700"/>
              <a:gd name="connsiteY1" fmla="*/ 775970 h 1182370"/>
              <a:gd name="connisteX2" fmla="*/ 2044700 w 2044700"/>
              <a:gd name="connsiteY2" fmla="*/ 1182370 h 1182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44700" h="1182370">
                <a:moveTo>
                  <a:pt x="0" y="0"/>
                </a:moveTo>
                <a:cubicBezTo>
                  <a:pt x="93345" y="147320"/>
                  <a:pt x="200025" y="539750"/>
                  <a:pt x="608965" y="775970"/>
                </a:cubicBezTo>
                <a:cubicBezTo>
                  <a:pt x="1017905" y="1012190"/>
                  <a:pt x="1769745" y="1116330"/>
                  <a:pt x="2044700" y="1182370"/>
                </a:cubicBezTo>
              </a:path>
            </a:pathLst>
          </a:custGeom>
          <a:noFill/>
          <a:ln>
            <a:solidFill>
              <a:srgbClr val="00FF00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圆角矩形标注 52"/>
          <p:cNvSpPr/>
          <p:nvPr/>
        </p:nvSpPr>
        <p:spPr>
          <a:xfrm>
            <a:off x="9300954" y="3677959"/>
            <a:ext cx="935990" cy="215900"/>
          </a:xfrm>
          <a:prstGeom prst="wedgeRoundRectCallout">
            <a:avLst>
              <a:gd name="adj1" fmla="val -55698"/>
              <a:gd name="adj2" fmla="val 150000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</a:rPr>
              <a:t>LOW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26571" y="1424315"/>
            <a:ext cx="3314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按钮几种典型接法</a:t>
            </a:r>
            <a:endParaRPr lang="en-US" altLang="zh-CN" sz="2000" b="1" dirty="0"/>
          </a:p>
          <a:p>
            <a:r>
              <a:rPr lang="zh-CN" altLang="en-US" sz="2000" dirty="0"/>
              <a:t>外部上拉法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37" name="内容占位符 3"/>
          <p:cNvPicPr>
            <a:picLocks noChangeAspect="1"/>
          </p:cNvPicPr>
          <p:nvPr/>
        </p:nvPicPr>
        <p:blipFill>
          <a:blip r:embed="rId3"/>
        </p:blipFill>
        <p:spPr>
          <a:xfrm>
            <a:off x="2623120" y="2431152"/>
            <a:ext cx="1264920" cy="2446020"/>
          </a:xfrm>
          <a:prstGeom prst="rect">
            <a:avLst/>
          </a:prstGeom>
        </p:spPr>
      </p:pic>
      <p:cxnSp>
        <p:nvCxnSpPr>
          <p:cNvPr id="38" name="直接箭头连接符 37"/>
          <p:cNvCxnSpPr/>
          <p:nvPr/>
        </p:nvCxnSpPr>
        <p:spPr>
          <a:xfrm flipV="1">
            <a:off x="2910775" y="4663177"/>
            <a:ext cx="360045" cy="1082040"/>
          </a:xfrm>
          <a:prstGeom prst="straightConnector1">
            <a:avLst/>
          </a:prstGeom>
          <a:ln w="381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9"/>
          <p:cNvSpPr txBox="1"/>
          <p:nvPr/>
        </p:nvSpPr>
        <p:spPr>
          <a:xfrm>
            <a:off x="2263075" y="5671557"/>
            <a:ext cx="2136140" cy="659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内部上拉</a:t>
            </a:r>
            <a:endParaRPr lang="zh-CN" altLang="en-US" b="1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pinMode</a:t>
            </a:r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b="1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7"/>
          <p:cNvSpPr txBox="1"/>
          <p:nvPr/>
        </p:nvSpPr>
        <p:spPr>
          <a:xfrm>
            <a:off x="2882200" y="6413872"/>
            <a:ext cx="2926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只接信号和地，电路简单。</a:t>
            </a:r>
            <a:endParaRPr lang="zh-CN" altLang="en-US" b="1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376220" y="3028052"/>
            <a:ext cx="1573530" cy="37096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CN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CN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CN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Microduino</a:t>
            </a:r>
            <a:endParaRPr lang="en-US" altLang="zh-CN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582595" y="2882637"/>
            <a:ext cx="153670" cy="16319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stCxn id="42" idx="4"/>
          </p:cNvCxnSpPr>
          <p:nvPr/>
        </p:nvCxnSpPr>
        <p:spPr>
          <a:xfrm>
            <a:off x="8659430" y="3045832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515670" y="4829547"/>
            <a:ext cx="264795" cy="3181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6461695" y="4829547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453440" y="5234677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>
            <a:off x="6507415" y="5341992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6399465" y="6195432"/>
            <a:ext cx="233680" cy="25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6431215" y="6250042"/>
            <a:ext cx="152400" cy="44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480110" y="6319892"/>
            <a:ext cx="717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511225" y="4375522"/>
            <a:ext cx="4445" cy="4540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9"/>
          <p:cNvSpPr txBox="1"/>
          <p:nvPr/>
        </p:nvSpPr>
        <p:spPr>
          <a:xfrm>
            <a:off x="8326055" y="2325742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Vcc</a:t>
            </a:r>
            <a:endParaRPr lang="zh-CN" altLang="en-US"/>
          </a:p>
        </p:txBody>
      </p:sp>
      <p:sp>
        <p:nvSpPr>
          <p:cNvPr id="53" name="文本框 20"/>
          <p:cNvSpPr txBox="1"/>
          <p:nvPr/>
        </p:nvSpPr>
        <p:spPr>
          <a:xfrm>
            <a:off x="8802940" y="3466202"/>
            <a:ext cx="1558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上拉电阻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4" name="文本框 21"/>
          <p:cNvSpPr txBox="1"/>
          <p:nvPr/>
        </p:nvSpPr>
        <p:spPr>
          <a:xfrm>
            <a:off x="6838250" y="4936862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开关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5" name="直接连接符 54"/>
          <p:cNvCxnSpPr/>
          <p:nvPr/>
        </p:nvCxnSpPr>
        <p:spPr>
          <a:xfrm flipH="1" flipV="1">
            <a:off x="6511225" y="4375522"/>
            <a:ext cx="1778000" cy="38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8289225" y="4298052"/>
            <a:ext cx="153670" cy="16319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文本框 24"/>
          <p:cNvSpPr txBox="1"/>
          <p:nvPr/>
        </p:nvSpPr>
        <p:spPr>
          <a:xfrm>
            <a:off x="7709470" y="3973567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Din</a:t>
            </a:r>
            <a:endParaRPr 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8" name="文本框 25"/>
          <p:cNvSpPr txBox="1"/>
          <p:nvPr/>
        </p:nvSpPr>
        <p:spPr>
          <a:xfrm>
            <a:off x="6694740" y="6068432"/>
            <a:ext cx="746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GND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655620" y="3819897"/>
            <a:ext cx="15875" cy="555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8592120" y="3510017"/>
            <a:ext cx="144145" cy="431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8455595" y="4375522"/>
            <a:ext cx="6477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 184"/>
          <p:cNvSpPr/>
          <p:nvPr/>
        </p:nvSpPr>
        <p:spPr>
          <a:xfrm>
            <a:off x="8582595" y="4307577"/>
            <a:ext cx="144145" cy="1441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26571" y="1424315"/>
            <a:ext cx="4376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按钮几种典型接法</a:t>
            </a:r>
            <a:endParaRPr lang="en-US" altLang="zh-CN" sz="2000" b="1" dirty="0"/>
          </a:p>
          <a:p>
            <a:r>
              <a:rPr lang="zh-CN" altLang="en-US" sz="2000" dirty="0"/>
              <a:t>内部上拉法</a:t>
            </a:r>
            <a:r>
              <a:rPr lang="en-US" altLang="zh-CN" sz="2000" dirty="0"/>
              <a:t>——</a:t>
            </a:r>
            <a:r>
              <a:rPr lang="zh-CN" altLang="en-US" sz="2000" dirty="0"/>
              <a:t>按下按钮，连接断路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7528087" y="2438455"/>
            <a:ext cx="153670" cy="16319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stCxn id="27" idx="4"/>
            <a:endCxn id="31" idx="0"/>
          </p:cNvCxnSpPr>
          <p:nvPr/>
        </p:nvCxnSpPr>
        <p:spPr>
          <a:xfrm flipH="1">
            <a:off x="7604287" y="2601650"/>
            <a:ext cx="635" cy="602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604287" y="3204265"/>
            <a:ext cx="264795" cy="3181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550312" y="3204265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528722" y="3632255"/>
            <a:ext cx="107950" cy="10731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7573807" y="5000680"/>
            <a:ext cx="0" cy="855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465857" y="5854120"/>
            <a:ext cx="233680" cy="25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7497607" y="5908730"/>
            <a:ext cx="152400" cy="44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7546502" y="5978580"/>
            <a:ext cx="717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7576347" y="3704010"/>
            <a:ext cx="3810" cy="936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7505862" y="4568880"/>
            <a:ext cx="144145" cy="431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文本框 19"/>
          <p:cNvSpPr txBox="1"/>
          <p:nvPr/>
        </p:nvSpPr>
        <p:spPr>
          <a:xfrm>
            <a:off x="7746527" y="2336220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Vcc</a:t>
            </a:r>
            <a:endParaRPr lang="zh-CN" altLang="en-US"/>
          </a:p>
        </p:txBody>
      </p:sp>
      <p:sp>
        <p:nvSpPr>
          <p:cNvPr id="40" name="文本框 20"/>
          <p:cNvSpPr txBox="1"/>
          <p:nvPr/>
        </p:nvSpPr>
        <p:spPr>
          <a:xfrm>
            <a:off x="7747162" y="4600630"/>
            <a:ext cx="1558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，下拉电阻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21"/>
          <p:cNvSpPr txBox="1"/>
          <p:nvPr/>
        </p:nvSpPr>
        <p:spPr>
          <a:xfrm>
            <a:off x="7926867" y="3311580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开关</a:t>
            </a:r>
            <a:endParaRPr lang="zh-CN" alt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 184"/>
          <p:cNvSpPr/>
          <p:nvPr/>
        </p:nvSpPr>
        <p:spPr>
          <a:xfrm>
            <a:off x="7505862" y="3966265"/>
            <a:ext cx="144145" cy="1441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7627782" y="4038020"/>
            <a:ext cx="17278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9355617" y="3956740"/>
            <a:ext cx="153670" cy="16319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文本框 24"/>
          <p:cNvSpPr txBox="1"/>
          <p:nvPr/>
        </p:nvSpPr>
        <p:spPr>
          <a:xfrm>
            <a:off x="9509287" y="3853870"/>
            <a:ext cx="66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Din</a:t>
            </a:r>
            <a:endParaRPr 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25"/>
          <p:cNvSpPr txBox="1"/>
          <p:nvPr/>
        </p:nvSpPr>
        <p:spPr>
          <a:xfrm>
            <a:off x="7761132" y="5727120"/>
            <a:ext cx="746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GND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7" name="对象 16"/>
          <p:cNvPicPr/>
          <p:nvPr/>
        </p:nvPicPr>
        <p:blipFill>
          <a:blip r:embed="rId3"/>
          <a:stretch>
            <a:fillRect/>
          </a:stretch>
        </p:blipFill>
        <p:spPr>
          <a:xfrm>
            <a:off x="1848012" y="3204265"/>
            <a:ext cx="1189355" cy="2516505"/>
          </a:xfrm>
        </p:spPr>
      </p:pic>
      <p:sp>
        <p:nvSpPr>
          <p:cNvPr id="48" name="文本框 27"/>
          <p:cNvSpPr txBox="1"/>
          <p:nvPr/>
        </p:nvSpPr>
        <p:spPr>
          <a:xfrm>
            <a:off x="3257077" y="3361110"/>
            <a:ext cx="3641725" cy="1207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信号通过</a:t>
            </a:r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下拉</a:t>
            </a:r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电阻被拉至</a:t>
            </a: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，默认</a:t>
            </a:r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低电平</a:t>
            </a:r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b="1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即按钮不按下时，</a:t>
            </a: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LOW</a:t>
            </a:r>
            <a:endParaRPr lang="en-US" altLang="zh-CN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按下时，被拉升到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Vcc</a:t>
            </a:r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HIGH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946" y="2960950"/>
            <a:ext cx="1309039" cy="275982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26571" y="1424315"/>
            <a:ext cx="4376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按钮几种典型接法</a:t>
            </a:r>
            <a:endParaRPr lang="en-US" altLang="zh-CN" sz="2000" b="1" dirty="0"/>
          </a:p>
          <a:p>
            <a:r>
              <a:rPr lang="zh-CN" altLang="en-US" sz="2000" dirty="0"/>
              <a:t>外部下拉法</a:t>
            </a:r>
            <a:r>
              <a:rPr lang="en-US" altLang="zh-CN" sz="2000" dirty="0"/>
              <a:t>——</a:t>
            </a:r>
            <a:r>
              <a:rPr lang="zh-CN" altLang="en-US" sz="2000" dirty="0"/>
              <a:t>按下按钮，连通电压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839584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4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LED灯驱动开发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20403"/>
          <a:stretch>
            <a:fillRect/>
          </a:stretch>
        </p:blipFill>
        <p:spPr>
          <a:xfrm>
            <a:off x="4923155" y="1623526"/>
            <a:ext cx="6436995" cy="43149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390" y="1623695"/>
            <a:ext cx="4841240" cy="3107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400" b="1" dirty="0"/>
              <a:t>HDF(Harmony Driver Fundation)</a:t>
            </a:r>
            <a:endParaRPr lang="en-US" altLang="zh-CN" sz="2400" b="1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/>
              <a:t>鸿蒙硬件驱动框架</a:t>
            </a:r>
            <a:endParaRPr lang="zh-CN" altLang="en-US" sz="2400" b="1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/>
              <a:t>HDF</a:t>
            </a:r>
            <a:r>
              <a:rPr lang="zh-CN" altLang="en-US" dirty="0"/>
              <a:t>框架以组件化的驱动模型作为核心设计思路，为开发者提供更精细化的驱动管理，让驱动开发和部署更加规范。</a:t>
            </a:r>
            <a:r>
              <a:rPr lang="en-US" altLang="zh-CN" dirty="0"/>
              <a:t>HDF</a:t>
            </a:r>
            <a:r>
              <a:rPr lang="zh-CN" altLang="en-US" dirty="0"/>
              <a:t>框架将一类设备驱动放在同一个</a:t>
            </a:r>
            <a:r>
              <a:rPr lang="en-US" altLang="zh-CN" dirty="0"/>
              <a:t>host</a:t>
            </a:r>
            <a:r>
              <a:rPr lang="zh-CN" altLang="en-US" dirty="0"/>
              <a:t>里面，开发者也可以将驱动功能分层独立开发和部署，支持一个驱动多个</a:t>
            </a:r>
            <a:r>
              <a:rPr lang="en-US" altLang="zh-CN" dirty="0"/>
              <a:t>node</a:t>
            </a:r>
            <a:r>
              <a:rPr lang="zh-CN" altLang="en-US" dirty="0"/>
              <a:t>，</a:t>
            </a:r>
            <a:r>
              <a:rPr lang="en-US" altLang="zh-CN" dirty="0"/>
              <a:t>HDF</a:t>
            </a:r>
            <a:r>
              <a:rPr lang="zh-CN" altLang="en-US" dirty="0"/>
              <a:t>驱动模型如右图所示：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8640" y="1567303"/>
            <a:ext cx="10816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显然想要实现按钮控制，前提是要能够接收到按钮信号，于是就需要准备一个</a:t>
            </a:r>
            <a:r>
              <a:rPr lang="en-US" altLang="zh-CN" sz="2000" dirty="0"/>
              <a:t>GPIO</a:t>
            </a:r>
            <a:r>
              <a:rPr lang="zh-CN" altLang="en-US" sz="2000" dirty="0"/>
              <a:t>口用来读取信号输入，即使用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GpioRead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46923" y="2712965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DB2914"/>
              </a:buClr>
              <a:buFont typeface="Wingdings" panose="05000000000000000000" pitchFamily="2" charset="2"/>
              <a:buChar char="p"/>
              <a:defRPr sz="3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DB7E1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+mn-lt"/>
                <a:ea typeface="+mn-ea"/>
              </a:rPr>
              <a:t>硬件设备</a:t>
            </a:r>
            <a:endParaRPr lang="zh-CN" altLang="en-US" sz="2000" b="1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电脑一台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小熊派开发板</a:t>
            </a:r>
            <a:r>
              <a:rPr lang="en-US" altLang="zh-CN" sz="2000" dirty="0">
                <a:solidFill>
                  <a:schemeClr val="tx1"/>
                </a:solidFill>
                <a:latin typeface="+mn-lt"/>
                <a:ea typeface="+mn-ea"/>
              </a:rPr>
              <a:t>  </a:t>
            </a:r>
            <a:r>
              <a:rPr lang="en-US" altLang="zh-CN" sz="2000" dirty="0" err="1">
                <a:solidFill>
                  <a:schemeClr val="tx1"/>
                </a:solidFill>
                <a:latin typeface="+mn-lt"/>
                <a:ea typeface="+mn-ea"/>
              </a:rPr>
              <a:t>bearpi</a:t>
            </a:r>
            <a:r>
              <a:rPr lang="en-US" altLang="zh-CN" sz="2000" dirty="0">
                <a:solidFill>
                  <a:schemeClr val="tx1"/>
                </a:solidFill>
                <a:latin typeface="+mn-lt"/>
                <a:ea typeface="+mn-ea"/>
              </a:rPr>
              <a:t> Micro</a:t>
            </a:r>
            <a:endParaRPr lang="en-US" altLang="zh-CN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USB线一根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按钮一个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面包板一块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彩色LED一只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电阻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导线（杜邦线）若干条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861" y="2066723"/>
            <a:ext cx="7837714" cy="679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GpioRead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/*in 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待读取的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管脚号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</a:rPr>
              <a:t>		 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out 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接收读取电平值的指针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5861" y="1317394"/>
            <a:ext cx="1950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函数介绍</a:t>
            </a:r>
            <a:endParaRPr lang="zh-CN" altLang="en-US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190652" y="206672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gpio</a:t>
            </a:r>
            <a:r>
              <a:rPr lang="zh-CN" altLang="en-US" b="1" dirty="0"/>
              <a:t>读取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75861" y="3247751"/>
            <a:ext cx="7959012" cy="679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int32_t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GpioSetDir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gpio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in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待设置的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GPIO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管脚号 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out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待设置的方向值 *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90652" y="3065000"/>
            <a:ext cx="2525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gpio</a:t>
            </a:r>
            <a:r>
              <a:rPr lang="zh-CN" altLang="en-US" b="1" dirty="0"/>
              <a:t>管脚方向设置</a:t>
            </a:r>
            <a:endParaRPr lang="en-US" altLang="zh-CN" b="1" dirty="0"/>
          </a:p>
          <a:p>
            <a:r>
              <a:rPr lang="en-US" altLang="zh-CN" dirty="0"/>
              <a:t>1——</a:t>
            </a:r>
            <a:r>
              <a:rPr lang="zh-CN" altLang="en-US" dirty="0"/>
              <a:t>输出</a:t>
            </a:r>
            <a:endParaRPr lang="en-US" altLang="zh-CN" dirty="0"/>
          </a:p>
          <a:p>
            <a:r>
              <a:rPr lang="en-US" altLang="zh-CN" dirty="0"/>
              <a:t>0——</a:t>
            </a:r>
            <a:r>
              <a:rPr lang="zh-CN" altLang="en-US" dirty="0"/>
              <a:t>输入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239347" y="5540606"/>
            <a:ext cx="812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以上两个函数返回值均用于描述执行结果 成功（</a:t>
            </a:r>
            <a:r>
              <a:rPr lang="en-US" altLang="zh-CN" dirty="0"/>
              <a:t>1</a:t>
            </a:r>
            <a:r>
              <a:rPr lang="zh-CN" altLang="en-US" dirty="0"/>
              <a:t>）或失败（</a:t>
            </a:r>
            <a:r>
              <a:rPr lang="en-US" altLang="zh-CN" dirty="0"/>
              <a:t>0</a:t>
            </a:r>
            <a:r>
              <a:rPr lang="zh-CN" altLang="en-US" dirty="0"/>
              <a:t>）。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4480" y="3113020"/>
            <a:ext cx="7626221" cy="2796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buttonPin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定义按键输入引脚</a:t>
            </a:r>
            <a:endParaRPr lang="en-US" altLang="zh-CN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定义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引脚</a:t>
            </a:r>
            <a:endParaRPr lang="en-US" altLang="zh-CN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buttonState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  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初始化按键值</a:t>
            </a:r>
            <a:endParaRPr lang="en-US" altLang="zh-CN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GpioSetDir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设置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引脚为输出方向 </a:t>
            </a:r>
            <a:endParaRPr lang="en-US" altLang="zh-CN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GpioSetDir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buttonPin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设置按键引脚为输入方向    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4480" y="1378878"/>
            <a:ext cx="1155751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实现代码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变量初始化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dirty="0"/>
              <a:t>这里采用开发板上的</a:t>
            </a:r>
            <a:r>
              <a:rPr lang="en-US" altLang="zh-CN" dirty="0"/>
              <a:t>7</a:t>
            </a:r>
            <a:r>
              <a:rPr lang="zh-CN" altLang="en-US" dirty="0"/>
              <a:t>号引脚（</a:t>
            </a:r>
            <a:r>
              <a:rPr lang="en-US" altLang="zh-CN" dirty="0"/>
              <a:t>17</a:t>
            </a:r>
            <a:r>
              <a:rPr lang="zh-CN" altLang="en-US" dirty="0"/>
              <a:t>）和</a:t>
            </a:r>
            <a:r>
              <a:rPr lang="en-US" altLang="zh-CN" dirty="0"/>
              <a:t>4</a:t>
            </a:r>
            <a:r>
              <a:rPr lang="zh-CN" altLang="en-US" dirty="0"/>
              <a:t>号引脚（</a:t>
            </a:r>
            <a:r>
              <a:rPr lang="en-US" altLang="zh-CN" dirty="0"/>
              <a:t>16</a:t>
            </a:r>
            <a:r>
              <a:rPr lang="zh-CN" altLang="en-US" dirty="0"/>
              <a:t>），分别用作</a:t>
            </a:r>
            <a:r>
              <a:rPr lang="en-US" altLang="zh-CN" dirty="0"/>
              <a:t>led</a:t>
            </a:r>
            <a:r>
              <a:rPr lang="zh-CN" altLang="en-US" dirty="0"/>
              <a:t>输出引脚和按键输入引脚，</a:t>
            </a:r>
            <a:endParaRPr lang="zh-CN" altLang="en-US" dirty="0"/>
          </a:p>
          <a:p>
            <a:r>
              <a:rPr lang="zh-CN" altLang="en-US" dirty="0"/>
              <a:t>并定义按键状态的接受变量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buttonState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通过编写</a:t>
            </a:r>
            <a:r>
              <a:rPr lang="en-US" altLang="zh-CN" dirty="0"/>
              <a:t>setup</a:t>
            </a:r>
            <a:r>
              <a:rPr lang="zh-CN" altLang="en-US" dirty="0"/>
              <a:t>函数，分别设置</a:t>
            </a:r>
            <a:r>
              <a:rPr lang="en-US" altLang="zh-CN" dirty="0"/>
              <a:t>7</a:t>
            </a:r>
            <a:r>
              <a:rPr lang="zh-CN" altLang="en-US" dirty="0"/>
              <a:t>号引脚为输出方向、</a:t>
            </a:r>
            <a:r>
              <a:rPr lang="en-US" altLang="zh-CN" dirty="0"/>
              <a:t> 4</a:t>
            </a:r>
            <a:r>
              <a:rPr lang="zh-CN" altLang="en-US" dirty="0"/>
              <a:t>号引脚为输入方向。</a:t>
            </a:r>
            <a:endParaRPr lang="en-US" altLang="zh-CN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8640" y="1182231"/>
            <a:ext cx="1115941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实现代码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电平信号判断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dirty="0"/>
              <a:t>同之前</a:t>
            </a:r>
            <a:r>
              <a:rPr lang="en-US" altLang="zh-CN" dirty="0"/>
              <a:t>led</a:t>
            </a:r>
            <a:r>
              <a:rPr lang="zh-CN" altLang="en-US" dirty="0"/>
              <a:t>闪烁的实现一样，添加</a:t>
            </a:r>
            <a:r>
              <a:rPr lang="en-US" altLang="zh-CN" dirty="0"/>
              <a:t>LED_BUTTON</a:t>
            </a:r>
            <a:r>
              <a:rPr lang="zh-CN" altLang="en-US" dirty="0"/>
              <a:t>操作，并调用</a:t>
            </a:r>
            <a:r>
              <a:rPr lang="en-US" altLang="zh-CN" dirty="0"/>
              <a:t>setup</a:t>
            </a:r>
            <a:r>
              <a:rPr lang="zh-CN" altLang="en-US" dirty="0"/>
              <a:t>函数完成引脚方向初始化。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GpioRead</a:t>
            </a:r>
            <a:r>
              <a:rPr lang="zh-CN" altLang="en-US" dirty="0"/>
              <a:t>完成对按钮输入引脚的电平读取，若为高电平，则向</a:t>
            </a:r>
            <a:r>
              <a:rPr lang="en-US" altLang="zh-CN" dirty="0"/>
              <a:t>led</a:t>
            </a:r>
            <a:r>
              <a:rPr lang="zh-CN" altLang="en-US" dirty="0"/>
              <a:t>引脚写入高电平信号，否则写入低电平信号。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-134907" y="2766780"/>
            <a:ext cx="11159413" cy="414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/* 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按钮控制 *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LED_BUTTON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{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从指定的数字引脚读取数值，是高还是低。</a:t>
            </a:r>
            <a:endParaRPr lang="en-US" altLang="zh-CN" sz="18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zh-CN" alt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GpioRead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buttonPin</a:t>
            </a:r>
            <a:r>
              <a:rPr lang="en-US" altLang="zh-CN" sz="1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buttonState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buttonState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GPIO_VAL_HIGH) {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如果按键信号是高，则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点亮（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接法阳极接控制脚，阴极接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GND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GPIO_VAL_HIGH);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} 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否则熄灭</a:t>
            </a:r>
            <a:endParaRPr lang="zh-CN" alt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GPIO_VAL_LOW); 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}</a:t>
            </a:r>
            <a:endParaRPr lang="en-US" altLang="zh-CN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7342" y="1401763"/>
            <a:ext cx="276372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连接实物图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dirty="0"/>
              <a:t>外部上拉的接法案例，即未按下按钮时，</a:t>
            </a:r>
            <a:r>
              <a:rPr lang="en-US" altLang="zh-CN" dirty="0"/>
              <a:t>4</a:t>
            </a:r>
            <a:r>
              <a:rPr lang="zh-CN" altLang="en-US" dirty="0"/>
              <a:t>号引脚被拉高至高电平，</a:t>
            </a:r>
            <a:r>
              <a:rPr lang="en-US" altLang="zh-CN" dirty="0"/>
              <a:t>led</a:t>
            </a:r>
            <a:r>
              <a:rPr lang="zh-CN" altLang="en-US" dirty="0"/>
              <a:t>点亮；按下按钮，形成从</a:t>
            </a:r>
            <a:r>
              <a:rPr lang="en-US" altLang="zh-CN" dirty="0"/>
              <a:t>GND</a:t>
            </a:r>
            <a:r>
              <a:rPr lang="zh-CN" altLang="en-US" dirty="0"/>
              <a:t>到</a:t>
            </a:r>
            <a:r>
              <a:rPr lang="en-US" altLang="zh-CN" dirty="0"/>
              <a:t>4</a:t>
            </a:r>
            <a:r>
              <a:rPr lang="zh-CN" altLang="en-US" dirty="0"/>
              <a:t>号引脚的通路，</a:t>
            </a:r>
            <a:r>
              <a:rPr lang="en-US" altLang="zh-CN" dirty="0"/>
              <a:t>led</a:t>
            </a:r>
            <a:r>
              <a:rPr lang="zh-CN" altLang="en-US" dirty="0"/>
              <a:t>熄灭，在此案例中对调</a:t>
            </a:r>
            <a:r>
              <a:rPr lang="en-US" altLang="zh-CN" dirty="0"/>
              <a:t>VCC</a:t>
            </a:r>
            <a:r>
              <a:rPr lang="zh-CN" altLang="en-US" dirty="0"/>
              <a:t>和</a:t>
            </a:r>
            <a:r>
              <a:rPr lang="en-US" altLang="zh-CN" dirty="0"/>
              <a:t>GND1</a:t>
            </a:r>
            <a:r>
              <a:rPr lang="zh-CN" altLang="en-US" dirty="0"/>
              <a:t>即可实现外部下拉</a:t>
            </a:r>
            <a:r>
              <a:rPr lang="zh-CN" altLang="en-US" sz="2000" b="1" dirty="0"/>
              <a:t>。</a:t>
            </a:r>
            <a:endParaRPr lang="en-US" altLang="zh-CN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424335" y="3676636"/>
            <a:ext cx="16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连接</a:t>
            </a:r>
            <a:r>
              <a:rPr lang="en-US" altLang="zh-CN" b="1" dirty="0">
                <a:solidFill>
                  <a:schemeClr val="bg1"/>
                </a:solidFill>
              </a:rPr>
              <a:t>4</a:t>
            </a:r>
            <a:r>
              <a:rPr lang="zh-CN" altLang="en-US" b="1" dirty="0">
                <a:solidFill>
                  <a:schemeClr val="bg1"/>
                </a:solidFill>
              </a:rPr>
              <a:t>号引脚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1433" y="2753759"/>
            <a:ext cx="16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连接</a:t>
            </a:r>
            <a:r>
              <a:rPr lang="en-US" altLang="zh-CN" b="1" dirty="0">
                <a:solidFill>
                  <a:schemeClr val="bg1"/>
                </a:solidFill>
              </a:rPr>
              <a:t>VCC</a:t>
            </a:r>
            <a:r>
              <a:rPr lang="zh-CN" altLang="en-US" b="1" dirty="0">
                <a:solidFill>
                  <a:schemeClr val="bg1"/>
                </a:solidFill>
              </a:rPr>
              <a:t>引脚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96502" y="3515117"/>
            <a:ext cx="16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连接</a:t>
            </a:r>
            <a:r>
              <a:rPr lang="en-US" altLang="zh-CN" b="1" dirty="0">
                <a:solidFill>
                  <a:schemeClr val="bg1"/>
                </a:solidFill>
              </a:rPr>
              <a:t>GND</a:t>
            </a:r>
            <a:r>
              <a:rPr lang="zh-CN" altLang="en-US" b="1" dirty="0">
                <a:solidFill>
                  <a:schemeClr val="bg1"/>
                </a:solidFill>
              </a:rPr>
              <a:t>引脚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16268" y="3603679"/>
            <a:ext cx="16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连接</a:t>
            </a:r>
            <a:r>
              <a:rPr lang="en-US" altLang="zh-CN" b="1" dirty="0">
                <a:solidFill>
                  <a:schemeClr val="bg1"/>
                </a:solidFill>
              </a:rPr>
              <a:t>7</a:t>
            </a:r>
            <a:r>
              <a:rPr lang="zh-CN" altLang="en-US" b="1" dirty="0">
                <a:solidFill>
                  <a:schemeClr val="bg1"/>
                </a:solidFill>
              </a:rPr>
              <a:t>号引脚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32848" y="544011"/>
            <a:ext cx="5142496" cy="6858000"/>
          </a:xfrm>
          <a:prstGeom prst="rect">
            <a:avLst/>
          </a:prstGeom>
        </p:spPr>
      </p:pic>
      <p:sp>
        <p:nvSpPr>
          <p:cNvPr id="9" name="文本框 3"/>
          <p:cNvSpPr txBox="1"/>
          <p:nvPr/>
        </p:nvSpPr>
        <p:spPr>
          <a:xfrm>
            <a:off x="4021882" y="2951309"/>
            <a:ext cx="1101012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VCC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5359270" y="3142586"/>
            <a:ext cx="1101012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GND1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5256633" y="5963542"/>
            <a:ext cx="110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上拉电阻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6460282" y="4051550"/>
            <a:ext cx="110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4</a:t>
            </a:r>
            <a:r>
              <a:rPr lang="zh-CN" altLang="en-US" b="1" dirty="0">
                <a:solidFill>
                  <a:schemeClr val="bg1"/>
                </a:solidFill>
              </a:rPr>
              <a:t>号引脚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95677" y="3603678"/>
            <a:ext cx="110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GND2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7946183" y="4420882"/>
            <a:ext cx="110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led</a:t>
            </a:r>
            <a:r>
              <a:rPr lang="zh-CN" altLang="en-US" sz="1400" b="1" dirty="0">
                <a:solidFill>
                  <a:schemeClr val="bg1"/>
                </a:solidFill>
              </a:rPr>
              <a:t>所连电阻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文本框 10"/>
          <p:cNvSpPr txBox="1"/>
          <p:nvPr/>
        </p:nvSpPr>
        <p:spPr>
          <a:xfrm>
            <a:off x="9047195" y="3642948"/>
            <a:ext cx="110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7</a:t>
            </a:r>
            <a:r>
              <a:rPr lang="zh-CN" altLang="en-US" b="1" dirty="0">
                <a:solidFill>
                  <a:schemeClr val="bg1"/>
                </a:solidFill>
              </a:rPr>
              <a:t>号引脚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2209217" y="5234835"/>
            <a:ext cx="1101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/>
              <a:t>上拉电阻和</a:t>
            </a:r>
            <a:r>
              <a:rPr lang="en-US" altLang="zh-CN" sz="1400" b="1" dirty="0"/>
              <a:t>GND1</a:t>
            </a:r>
            <a:r>
              <a:rPr lang="zh-CN" altLang="en-US" sz="1400" b="1" dirty="0"/>
              <a:t>分别连接在按钮同侧两端</a:t>
            </a:r>
            <a:endParaRPr lang="zh-CN" altLang="en-US" sz="1400" b="1" dirty="0"/>
          </a:p>
        </p:txBody>
      </p:sp>
      <p:cxnSp>
        <p:nvCxnSpPr>
          <p:cNvPr id="17" name="直接箭头连接符 16"/>
          <p:cNvCxnSpPr>
            <a:endCxn id="16" idx="3"/>
          </p:cNvCxnSpPr>
          <p:nvPr/>
        </p:nvCxnSpPr>
        <p:spPr>
          <a:xfrm flipH="1" flipV="1">
            <a:off x="3310229" y="5711889"/>
            <a:ext cx="3435804" cy="251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GPIO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读取：按钮控制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7342" y="1401763"/>
            <a:ext cx="1115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结果演示</a:t>
            </a:r>
            <a:endParaRPr lang="en-US" altLang="zh-CN" sz="2000" b="1" dirty="0"/>
          </a:p>
        </p:txBody>
      </p:sp>
      <p:pic>
        <p:nvPicPr>
          <p:cNvPr id="2" name="2233a7230080be37ab0728ddb536a6b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270754"/>
            <a:ext cx="4050895" cy="5401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8640" y="1500969"/>
            <a:ext cx="109746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想必大家都注意到了，我们开发板上的屏幕还未使用过，能否做一个软件，放在在小熊派上的鸿蒙界面液晶屏上，提供一个“虚拟按钮”来控制LED呢？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显然是可以的，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那么这个软件是什么？我们如何使用它？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/>
              <a:t>接下来，本章将介绍</a:t>
            </a:r>
            <a:r>
              <a:rPr lang="en-US" altLang="zh-CN" dirty="0"/>
              <a:t>JS</a:t>
            </a:r>
            <a:r>
              <a:rPr lang="zh-CN" altLang="en-US" dirty="0"/>
              <a:t>应用控制</a:t>
            </a:r>
            <a:r>
              <a:rPr lang="en-US" altLang="zh-CN" dirty="0"/>
              <a:t>LED</a:t>
            </a:r>
            <a:r>
              <a:rPr lang="zh-CN" altLang="en-US" dirty="0"/>
              <a:t>，在这个过程中，我们将会用到一个名为</a:t>
            </a:r>
            <a:r>
              <a:rPr lang="en-US" altLang="zh-CN" dirty="0"/>
              <a:t>HAP</a:t>
            </a:r>
            <a:r>
              <a:rPr lang="zh-CN" altLang="en-US" dirty="0"/>
              <a:t>的应用包。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/>
          <p:nvPr/>
        </p:nvSpPr>
        <p:spPr>
          <a:xfrm>
            <a:off x="803705" y="1409172"/>
            <a:ext cx="5106034" cy="1607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indent="0" algn="l" rtl="0" eaLnBrk="0" fontAlgn="auto">
              <a:lnSpc>
                <a:spcPct val="150000"/>
              </a:lnSpc>
              <a:spcBef>
                <a:spcPts val="0"/>
              </a:spcBef>
            </a:pPr>
            <a:endParaRPr lang="en-US" altLang="en-US" sz="100" dirty="0"/>
          </a:p>
          <a:p>
            <a:pPr marL="12700" eaLnBrk="0">
              <a:lnSpc>
                <a:spcPct val="150000"/>
              </a:lnSpc>
            </a:pPr>
            <a:r>
              <a:rPr lang="en-US" altLang="zh-CN" sz="2100" kern="0" spc="4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lang="zh-CN" altLang="en-US" sz="2100" kern="0" spc="1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lang="zh-CN" altLang="en-US" sz="2100" kern="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+mn-ea"/>
              </a:rPr>
              <a:t>什么是</a:t>
            </a:r>
            <a:r>
              <a:rPr lang="en-US" altLang="zh-CN" sz="2100" kern="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+mn-ea"/>
              </a:rPr>
              <a:t>HAP</a:t>
            </a:r>
            <a:endParaRPr lang="en-US" sz="2100" kern="0" spc="40" dirty="0">
              <a:solidFill>
                <a:srgbClr val="262626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4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2100" kern="0" spc="1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2100" kern="0" spc="40" dirty="0" err="1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准备工作</a:t>
            </a:r>
            <a:endParaRPr lang="en-US" altLang="en-US" sz="2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2100" kern="0" spc="17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安装</a:t>
            </a:r>
            <a:r>
              <a:rPr sz="2100" kern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HAP</a:t>
            </a:r>
            <a:r>
              <a:rPr sz="21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</a:t>
            </a:r>
            <a:r>
              <a:rPr sz="2100" kern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sz="2100" kern="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•</a:t>
            </a:r>
            <a:r>
              <a:rPr sz="2100" kern="0" spc="17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</a:t>
            </a: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总结</a:t>
            </a:r>
            <a:endParaRPr lang="en-US" altLang="en-US" sz="2100" dirty="0"/>
          </a:p>
        </p:txBody>
      </p:sp>
      <p:sp>
        <p:nvSpPr>
          <p:cNvPr id="8" name="textbox 8"/>
          <p:cNvSpPr/>
          <p:nvPr/>
        </p:nvSpPr>
        <p:spPr>
          <a:xfrm>
            <a:off x="-12065" y="440055"/>
            <a:ext cx="7746365" cy="537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  <a:buClrTx/>
              <a:buSzTx/>
              <a:buFontTx/>
              <a:tabLst>
                <a:tab pos="380365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19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u="sng" kern="0" spc="2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r>
              <a:rPr lang="en-US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如何在开发板上安装HAP应用</a:t>
            </a:r>
            <a:endParaRPr sz="3200" u="sng" kern="0" spc="-240" dirty="0">
              <a:solidFill>
                <a:srgbClr val="C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68808" y="452627"/>
            <a:ext cx="434340" cy="40538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什么是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HAP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9208" y="1446245"/>
            <a:ext cx="114859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/>
          </a:p>
          <a:p>
            <a:r>
              <a:rPr lang="zh-CN" altLang="en-US" sz="2000" dirty="0"/>
              <a:t>十分粗糙的理解，</a:t>
            </a:r>
            <a:r>
              <a:rPr lang="en-US" altLang="zh-CN" sz="2000" dirty="0"/>
              <a:t>hap</a:t>
            </a:r>
            <a:r>
              <a:rPr lang="zh-CN" altLang="en-US" sz="2000" dirty="0"/>
              <a:t>就像安卓系统的应用程序安装文件</a:t>
            </a:r>
            <a:r>
              <a:rPr lang="en-US" altLang="zh-CN" sz="2000" dirty="0"/>
              <a:t>APK</a:t>
            </a:r>
            <a:r>
              <a:rPr lang="zh-CN" altLang="en-US" sz="2000" dirty="0"/>
              <a:t>，只不过它运行在鸿蒙系统上，用于提供类似我们手机上的</a:t>
            </a:r>
            <a:r>
              <a:rPr lang="en-US" altLang="zh-CN" sz="2000" dirty="0"/>
              <a:t>APP</a:t>
            </a:r>
            <a:r>
              <a:rPr lang="zh-CN" altLang="en-US" sz="2000" dirty="0"/>
              <a:t>服务。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HAP</a:t>
            </a:r>
            <a:r>
              <a:rPr lang="zh-CN" altLang="en-US" sz="2000" dirty="0"/>
              <a:t>全称</a:t>
            </a:r>
            <a:r>
              <a:rPr lang="en-US" altLang="zh-CN" sz="2000" dirty="0">
                <a:solidFill>
                  <a:srgbClr val="FF0000"/>
                </a:solidFill>
              </a:rPr>
              <a:t>Harmony Ability Package</a:t>
            </a:r>
            <a:r>
              <a:rPr lang="zh-CN" altLang="en-US" sz="2000" dirty="0"/>
              <a:t>，作为</a:t>
            </a:r>
            <a:r>
              <a:rPr lang="en-US" altLang="zh-CN" sz="2000" dirty="0"/>
              <a:t>Ability</a:t>
            </a:r>
            <a:r>
              <a:rPr lang="zh-CN" altLang="en-US" sz="2000" dirty="0"/>
              <a:t>（</a:t>
            </a:r>
            <a:r>
              <a:rPr lang="en-US" altLang="zh-CN" sz="2000" dirty="0"/>
              <a:t>HM</a:t>
            </a:r>
            <a:r>
              <a:rPr lang="zh-CN" altLang="en-US" sz="2000" dirty="0"/>
              <a:t>系统应用程序的基本组成单元）部署包而存在，也是</a:t>
            </a:r>
            <a:r>
              <a:rPr lang="en-US" altLang="zh-CN" sz="2000" dirty="0"/>
              <a:t>HM</a:t>
            </a:r>
            <a:r>
              <a:rPr lang="zh-CN" altLang="en-US" sz="2000" dirty="0"/>
              <a:t>应用安装和运行的基本单元，其由代码、资源、第三方库和相关配置文件打包组成。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HAP</a:t>
            </a:r>
            <a:r>
              <a:rPr lang="zh-CN" altLang="en-US" sz="2000" dirty="0"/>
              <a:t>包括两种类型：</a:t>
            </a:r>
            <a:r>
              <a:rPr lang="en-US" altLang="zh-CN" sz="2000" dirty="0">
                <a:solidFill>
                  <a:srgbClr val="FF0000"/>
                </a:solidFill>
              </a:rPr>
              <a:t>ENTRY</a:t>
            </a:r>
            <a:r>
              <a:rPr lang="zh-CN" altLang="en-US" sz="2000" dirty="0"/>
              <a:t>（主模块）和</a:t>
            </a:r>
            <a:r>
              <a:rPr lang="en-US" altLang="zh-CN" sz="2000" dirty="0">
                <a:solidFill>
                  <a:srgbClr val="FF0000"/>
                </a:solidFill>
              </a:rPr>
              <a:t>FEATURE</a:t>
            </a:r>
            <a:r>
              <a:rPr lang="zh-CN" altLang="en-US" sz="2000" dirty="0"/>
              <a:t>（动态特性模块）。</a:t>
            </a:r>
            <a:endParaRPr lang="en-US" altLang="zh-CN" sz="2000" dirty="0"/>
          </a:p>
          <a:p>
            <a:r>
              <a:rPr lang="zh-CN" altLang="en-US" sz="2000" dirty="0"/>
              <a:t>简单来说，</a:t>
            </a:r>
            <a:r>
              <a:rPr lang="en-US" altLang="zh-CN" sz="2000" dirty="0">
                <a:solidFill>
                  <a:srgbClr val="FF0000"/>
                </a:solidFill>
              </a:rPr>
              <a:t>ENTRY</a:t>
            </a:r>
            <a:r>
              <a:rPr lang="zh-CN" altLang="en-US" sz="2000" dirty="0"/>
              <a:t>作为应用入口，提供基本服务；</a:t>
            </a:r>
            <a:r>
              <a:rPr lang="en-US" altLang="zh-CN" sz="2000" dirty="0">
                <a:solidFill>
                  <a:srgbClr val="FF0000"/>
                </a:solidFill>
              </a:rPr>
              <a:t>FEATURE</a:t>
            </a:r>
            <a:r>
              <a:rPr lang="zh-CN" altLang="en-US" sz="2000" dirty="0"/>
              <a:t>作为应用能力的扩展，可以根据需要使用，比如实现应用的某些特性功能。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在后续学习中，我们将会使用和开发</a:t>
            </a:r>
            <a:r>
              <a:rPr lang="en-US" altLang="zh-CN" sz="2000" dirty="0"/>
              <a:t>HAP</a:t>
            </a:r>
            <a:r>
              <a:rPr lang="zh-CN" altLang="en-US" sz="2000" dirty="0"/>
              <a:t>，主要涉及</a:t>
            </a:r>
            <a:r>
              <a:rPr lang="en-US" altLang="zh-CN" sz="2000" dirty="0"/>
              <a:t>ENTRY</a:t>
            </a:r>
            <a:r>
              <a:rPr lang="zh-CN" altLang="en-US" sz="2000" dirty="0"/>
              <a:t>模块。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</a:t>
            </a:r>
            <a:r>
              <a:rPr lang="en-US" altLang="zh-CN"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HAP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9208" y="1446245"/>
            <a:ext cx="114859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在正式进行</a:t>
            </a:r>
            <a:r>
              <a:rPr lang="en-US" altLang="zh-CN" sz="2000" dirty="0"/>
              <a:t>HAP</a:t>
            </a:r>
            <a:r>
              <a:rPr lang="zh-CN" altLang="en-US" sz="2000" dirty="0"/>
              <a:t>的开发之前，我们先下载鸿蒙系统中已经做好的</a:t>
            </a:r>
            <a:r>
              <a:rPr lang="en-US" altLang="zh-CN" sz="2000" dirty="0"/>
              <a:t>led</a:t>
            </a:r>
            <a:r>
              <a:rPr lang="zh-CN" altLang="en-US" sz="2000" dirty="0"/>
              <a:t>控制的</a:t>
            </a:r>
            <a:r>
              <a:rPr lang="en-US" altLang="zh-CN" sz="2000" dirty="0"/>
              <a:t>HAP</a:t>
            </a:r>
            <a:r>
              <a:rPr lang="zh-CN" altLang="en-US" sz="2000" dirty="0"/>
              <a:t>案例，看看</a:t>
            </a:r>
            <a:r>
              <a:rPr lang="en-US" altLang="zh-CN" sz="2000" dirty="0"/>
              <a:t>HAP</a:t>
            </a:r>
            <a:r>
              <a:rPr lang="zh-CN" altLang="en-US" sz="2000" dirty="0"/>
              <a:t>究竟是怎么回事，接着我们在以经典保留节目</a:t>
            </a:r>
            <a:r>
              <a:rPr lang="en-US" altLang="zh-CN" sz="2000" dirty="0"/>
              <a:t>——</a:t>
            </a:r>
            <a:r>
              <a:rPr lang="zh-CN" altLang="en-US" sz="2000" dirty="0"/>
              <a:t>通过</a:t>
            </a:r>
            <a:r>
              <a:rPr lang="en-US" altLang="zh-CN" sz="2000" dirty="0"/>
              <a:t>HAP</a:t>
            </a:r>
            <a:r>
              <a:rPr lang="zh-CN" altLang="en-US" sz="2000" dirty="0"/>
              <a:t>应用动手开发</a:t>
            </a:r>
            <a:r>
              <a:rPr lang="en-US" altLang="zh-CN" sz="2000" dirty="0"/>
              <a:t>hello world</a:t>
            </a:r>
            <a:r>
              <a:rPr lang="zh-CN" altLang="en-US" sz="2000" dirty="0"/>
              <a:t>，来介绍</a:t>
            </a:r>
            <a:r>
              <a:rPr lang="en-US" altLang="zh-CN" sz="2000" dirty="0"/>
              <a:t>HAP</a:t>
            </a:r>
            <a:r>
              <a:rPr lang="zh-CN" altLang="en-US" sz="2000" dirty="0"/>
              <a:t>开发流程。</a:t>
            </a:r>
            <a:endParaRPr lang="zh-CN" altLang="en-US" sz="2000" dirty="0"/>
          </a:p>
          <a:p>
            <a:endParaRPr lang="en-US" altLang="zh-CN" sz="2000" dirty="0"/>
          </a:p>
          <a:p>
            <a:r>
              <a:rPr lang="zh-CN" altLang="en-US" sz="1400" dirty="0">
                <a:solidFill>
                  <a:srgbClr val="FF0000"/>
                </a:solidFill>
              </a:rPr>
              <a:t>注意：后面会涉及到一些前</a:t>
            </a:r>
            <a:r>
              <a:rPr lang="en-US" altLang="zh-CN" sz="1400" dirty="0">
                <a:solidFill>
                  <a:srgbClr val="FF0000"/>
                </a:solidFill>
              </a:rPr>
              <a:t>/</a:t>
            </a:r>
            <a:r>
              <a:rPr lang="zh-CN" altLang="en-US" sz="1400" dirty="0">
                <a:solidFill>
                  <a:srgbClr val="FF0000"/>
                </a:solidFill>
              </a:rPr>
              <a:t>后端开发的基础知识，如不熟悉可以简单学习一下，本课程也会讲解关键部分。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-11937" y="429695"/>
            <a:ext cx="6839584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4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LED灯驱动开发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5598" y="1024688"/>
            <a:ext cx="11318033" cy="580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确定目录结构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>
                <a:solidFill>
                  <a:srgbClr val="7030A0"/>
                </a:solidFill>
              </a:rPr>
              <a:t> </a:t>
            </a:r>
            <a:r>
              <a:rPr lang="zh-CN" altLang="en-US" i="1" dirty="0">
                <a:solidFill>
                  <a:schemeClr val="accent1"/>
                </a:solidFill>
                <a:effectLst/>
              </a:rPr>
              <a:t>device\st\drivers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dirty="0"/>
              <a:t>路径下新建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r>
              <a:rPr lang="zh-CN" altLang="en-US" dirty="0"/>
              <a:t>文件夹，并创建驱动文件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led.c</a:t>
            </a:r>
            <a:r>
              <a:rPr lang="zh-CN" altLang="en-US" dirty="0"/>
              <a:t>和编译构建文件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BUILD.gn 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.</a:t>
            </a:r>
            <a:endParaRPr lang="zh-CN" altLang="en-US" dirty="0"/>
          </a:p>
          <a:p>
            <a:r>
              <a:rPr lang="zh-CN" altLang="en-US" dirty="0"/>
              <a:t>└── device        </a:t>
            </a:r>
            <a:endParaRPr lang="zh-CN" altLang="en-US" dirty="0"/>
          </a:p>
          <a:p>
            <a:r>
              <a:rPr lang="zh-CN" altLang="en-US" dirty="0"/>
              <a:t>    └── st</a:t>
            </a:r>
            <a:endParaRPr lang="zh-CN" altLang="en-US" dirty="0"/>
          </a:p>
          <a:p>
            <a:r>
              <a:rPr lang="zh-CN" altLang="en-US" dirty="0"/>
              <a:t>        └── drivers</a:t>
            </a:r>
            <a:endParaRPr lang="zh-CN" altLang="en-US" dirty="0"/>
          </a:p>
          <a:p>
            <a:r>
              <a:rPr lang="zh-CN" altLang="en-US" dirty="0"/>
              <a:t>            └──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led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dirty="0"/>
              <a:t>             </a:t>
            </a:r>
            <a:r>
              <a:rPr lang="zh-CN" altLang="en-US" dirty="0">
                <a:solidFill>
                  <a:srgbClr val="00B0F0"/>
                </a:solidFill>
              </a:rPr>
              <a:t>  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│── led.c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>
              <a:lnSpc>
                <a:spcPts val="6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effectLst/>
              </a:rPr>
              <a:t>                └── BUILD.gn</a:t>
            </a:r>
            <a:endParaRPr lang="zh-CN" alt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 </a:t>
            </a:r>
            <a:r>
              <a:rPr lang="zh-CN" altLang="en-US" i="1" dirty="0">
                <a:solidFill>
                  <a:schemeClr val="accent1"/>
                </a:solidFill>
                <a:effectLst/>
              </a:rPr>
              <a:t>device\st\bearpi_hm_micro\liteos_a\hdf_config</a:t>
            </a:r>
            <a:r>
              <a:rPr lang="en-US" altLang="zh-CN" i="1" dirty="0">
                <a:solidFill>
                  <a:schemeClr val="accent2"/>
                </a:solidFill>
                <a:effectLst/>
              </a:rPr>
              <a:t> </a:t>
            </a:r>
            <a:r>
              <a:rPr lang="zh-CN" altLang="en-US" dirty="0"/>
              <a:t>路径下新建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r>
              <a:rPr lang="zh-CN" altLang="en-US" dirty="0"/>
              <a:t>文件夹，并创建驱动配置文件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led_config.hcs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.</a:t>
            </a:r>
            <a:endParaRPr lang="zh-CN" altLang="en-US" dirty="0"/>
          </a:p>
          <a:p>
            <a:r>
              <a:rPr lang="zh-CN" altLang="en-US" dirty="0"/>
              <a:t>└── device        </a:t>
            </a:r>
            <a:endParaRPr lang="zh-CN" altLang="en-US" dirty="0"/>
          </a:p>
          <a:p>
            <a:r>
              <a:rPr lang="zh-CN" altLang="en-US" dirty="0"/>
              <a:t>    └── st</a:t>
            </a:r>
            <a:endParaRPr lang="zh-CN" altLang="en-US" dirty="0"/>
          </a:p>
          <a:p>
            <a:r>
              <a:rPr lang="zh-CN" altLang="en-US" dirty="0"/>
              <a:t>        └── bearpi_hm_micro</a:t>
            </a:r>
            <a:endParaRPr lang="zh-CN" altLang="en-US" dirty="0"/>
          </a:p>
          <a:p>
            <a:r>
              <a:rPr lang="zh-CN" altLang="en-US" dirty="0"/>
              <a:t>            └── liteos_a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/>
              <a:t>                └── hdf_config</a:t>
            </a:r>
            <a:endParaRPr lang="zh-CN" altLang="en-US" dirty="0"/>
          </a:p>
          <a:p>
            <a:r>
              <a:rPr lang="zh-CN" altLang="en-US" dirty="0"/>
              <a:t>                    └──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led</a:t>
            </a:r>
            <a:endParaRPr lang="zh-CN" altLang="en-US" dirty="0"/>
          </a:p>
          <a:p>
            <a:pPr algn="l">
              <a:buClrTx/>
              <a:buSzTx/>
              <a:buFontTx/>
            </a:pPr>
            <a:r>
              <a:rPr lang="zh-CN" altLang="en-US" dirty="0"/>
              <a:t>                        │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── led_config.hcs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787601" y="1328400"/>
            <a:ext cx="6916419" cy="803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555"/>
              </a:lnSpc>
            </a:pPr>
            <a:r>
              <a:rPr sz="2100" b="1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硬件准备</a:t>
            </a:r>
            <a:endParaRPr lang="en-US" altLang="en-US" sz="21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r" rtl="0" eaLnBrk="0">
              <a:lnSpc>
                <a:spcPct val="95000"/>
              </a:lnSpc>
              <a:spcBef>
                <a:spcPts val="0"/>
              </a:spcBef>
            </a:pPr>
            <a:r>
              <a:rPr sz="2000" kern="0" spc="-6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000" kern="0" spc="24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000" kern="0" spc="-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准备一张SD卡（需要格式化为</a:t>
            </a:r>
            <a:r>
              <a:rPr sz="2000" kern="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FAT32</a:t>
            </a:r>
            <a:r>
              <a:rPr sz="20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</a:t>
            </a:r>
            <a:r>
              <a:rPr sz="2000" kern="0" spc="-7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以及一个读卡器。</a:t>
            </a:r>
            <a:endParaRPr lang="en-US" altLang="en-US" sz="2000" dirty="0"/>
          </a:p>
        </p:txBody>
      </p:sp>
      <p:sp>
        <p:nvSpPr>
          <p:cNvPr id="18" name="textbox 18"/>
          <p:cNvSpPr/>
          <p:nvPr/>
        </p:nvSpPr>
        <p:spPr>
          <a:xfrm>
            <a:off x="-11937" y="429695"/>
            <a:ext cx="683958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200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2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b="1" u="sng" kern="0" spc="32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200" b="1" u="sng" kern="0" spc="-1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准备工作</a:t>
            </a:r>
            <a:r>
              <a:rPr sz="3200" b="1" u="sng" kern="0" spc="0" dirty="0">
                <a:solidFill>
                  <a:srgbClr val="262626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87196" y="2639567"/>
            <a:ext cx="1414271" cy="10454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41361" y="2784664"/>
            <a:ext cx="1262742" cy="81435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3247478" y="2850953"/>
            <a:ext cx="403225" cy="845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6460"/>
              </a:lnSpc>
            </a:pPr>
            <a:r>
              <a:rPr sz="4400" kern="0" spc="-3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endParaRPr lang="en-US" altLang="en-US" sz="4400" dirty="0"/>
          </a:p>
        </p:txBody>
      </p:sp>
      <p:sp>
        <p:nvSpPr>
          <p:cNvPr id="32" name="textbox 32"/>
          <p:cNvSpPr/>
          <p:nvPr/>
        </p:nvSpPr>
        <p:spPr>
          <a:xfrm>
            <a:off x="4566513" y="4058411"/>
            <a:ext cx="701040" cy="2832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读卡器</a:t>
            </a:r>
            <a:endParaRPr lang="en-US" altLang="en-US" sz="1800" dirty="0"/>
          </a:p>
        </p:txBody>
      </p:sp>
      <p:sp>
        <p:nvSpPr>
          <p:cNvPr id="34" name="textbox 34"/>
          <p:cNvSpPr/>
          <p:nvPr/>
        </p:nvSpPr>
        <p:spPr>
          <a:xfrm>
            <a:off x="1510207" y="4058411"/>
            <a:ext cx="546100" cy="2844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卡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6"/>
          <p:cNvSpPr/>
          <p:nvPr/>
        </p:nvSpPr>
        <p:spPr>
          <a:xfrm>
            <a:off x="829945" y="1239520"/>
            <a:ext cx="9759315" cy="5119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29210" algn="l" rtl="0" eaLnBrk="0">
              <a:lnSpc>
                <a:spcPct val="88000"/>
              </a:lnSpc>
            </a:pPr>
            <a:r>
              <a:rPr sz="14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1、将applications/BearPi/BearPi-HM_Micro/tools/hap_tools/h</a:t>
            </a:r>
            <a:r>
              <a:rPr sz="14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ap_example路径下的bm、</a:t>
            </a:r>
            <a:r>
              <a:rPr sz="1400" kern="0" spc="-2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LED_1.0.0.hap拷贝到SD卡中</a:t>
            </a:r>
            <a:endParaRPr lang="en-US" altLang="en-US" sz="1400" dirty="0"/>
          </a:p>
          <a:p>
            <a:pPr marL="21590" algn="l" rtl="0" eaLnBrk="0">
              <a:lnSpc>
                <a:spcPts val="4195"/>
              </a:lnSpc>
              <a:spcBef>
                <a:spcPts val="20"/>
              </a:spcBef>
            </a:pPr>
            <a:r>
              <a:rPr sz="1400" kern="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2、将SD卡插入到开发板中，</a:t>
            </a:r>
            <a:r>
              <a:rPr sz="1400" kern="0" spc="25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1400" kern="0" spc="25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电脑端通过</a:t>
            </a:r>
            <a:r>
              <a:rPr lang="en-US" altLang="zh-CN" sz="1400" kern="0" spc="25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MobaXterm</a:t>
            </a:r>
            <a:r>
              <a:rPr lang="zh-CN" altLang="en-US" sz="1400" kern="0" spc="25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</a:t>
            </a:r>
            <a:r>
              <a:rPr lang="zh-CN" sz="1400" kern="0" spc="250" dirty="0">
                <a:solidFill>
                  <a:srgbClr val="FF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用串口连接开发板</a:t>
            </a:r>
            <a:r>
              <a:rPr lang="zh-CN" sz="1400" kern="0" spc="25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400" kern="0" spc="-2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并按开发板的RES</a:t>
            </a:r>
            <a:r>
              <a:rPr sz="1400" kern="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ET按键重启开发板</a:t>
            </a:r>
            <a:r>
              <a:rPr lang="zh-CN" sz="1400" kern="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，看到串口终端如下提示：</a:t>
            </a:r>
            <a:endParaRPr lang="en-US" altLang="en-US" sz="1400" dirty="0"/>
          </a:p>
          <a:p>
            <a:pPr algn="l" rtl="0" eaLnBrk="0">
              <a:lnSpc>
                <a:spcPct val="190000"/>
              </a:lnSpc>
            </a:pPr>
            <a:r>
              <a:rPr lang="en-US" sz="1000" kern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    OHOS #</a:t>
            </a:r>
            <a:r>
              <a:rPr lang="en-US" sz="10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 </a:t>
            </a:r>
            <a:endParaRPr lang="en-US" altLang="en-US" sz="1000" dirty="0"/>
          </a:p>
          <a:p>
            <a:pPr marL="23495" algn="l" rtl="0" eaLnBrk="0">
              <a:lnSpc>
                <a:spcPct val="97000"/>
              </a:lnSpc>
              <a:spcBef>
                <a:spcPts val="420"/>
              </a:spcBef>
            </a:pPr>
            <a:r>
              <a:rPr sz="14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</a:t>
            </a:r>
            <a:r>
              <a:rPr lang="zh-CN" sz="14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在串口终端的命令行，</a:t>
            </a:r>
            <a:r>
              <a:rPr sz="14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输入以下命令，挂载SD卡</a:t>
            </a:r>
            <a:endParaRPr lang="en-US" altLang="en-US" sz="1400" dirty="0"/>
          </a:p>
          <a:p>
            <a:pPr marL="259715" algn="l" rtl="0" eaLnBrk="0">
              <a:lnSpc>
                <a:spcPct val="87000"/>
              </a:lnSpc>
              <a:spcBef>
                <a:spcPts val="1475"/>
              </a:spcBef>
            </a:pPr>
            <a:r>
              <a:rPr lang="en-US" sz="1100" kern="0" spc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OHOS #</a:t>
            </a:r>
            <a:r>
              <a:rPr lang="en-US" sz="11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mount /dev/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mmcblk0p0 /sdcard vfat</a:t>
            </a:r>
            <a:endParaRPr lang="en-US" altLang="en-US" sz="1100" dirty="0"/>
          </a:p>
          <a:p>
            <a:pPr algn="l" rtl="0" eaLnBrk="0">
              <a:lnSpc>
                <a:spcPct val="188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425"/>
              </a:spcBef>
            </a:pPr>
            <a:r>
              <a:rPr sz="14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4、输入以下命令，进入SD卡目录</a:t>
            </a:r>
            <a:endParaRPr lang="en-US" altLang="en-US" sz="14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marL="264160" algn="l" rtl="0" eaLnBrk="0">
              <a:lnSpc>
                <a:spcPct val="95000"/>
              </a:lnSpc>
              <a:spcBef>
                <a:spcPts val="340"/>
              </a:spcBef>
            </a:pPr>
            <a:r>
              <a:rPr lang="en-US" sz="1100" kern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OHOS #</a:t>
            </a:r>
            <a:r>
              <a:rPr lang="en-US" sz="11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cd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/sdcard</a:t>
            </a:r>
            <a:endParaRPr lang="en-US" altLang="en-US" sz="11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26035" algn="l" rtl="0" eaLnBrk="0">
              <a:lnSpc>
                <a:spcPct val="97000"/>
              </a:lnSpc>
              <a:spcBef>
                <a:spcPts val="420"/>
              </a:spcBef>
            </a:pPr>
            <a:r>
              <a:rPr sz="14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5、输入以下命令，打开调试模式</a:t>
            </a:r>
            <a:endParaRPr lang="en-US" altLang="en-US" sz="14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marL="280035" algn="l" rtl="0" eaLnBrk="0">
              <a:lnSpc>
                <a:spcPct val="84000"/>
              </a:lnSpc>
              <a:spcBef>
                <a:spcPts val="335"/>
              </a:spcBef>
            </a:pPr>
            <a:r>
              <a:rPr lang="en-US" sz="1100" kern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OHOS #</a:t>
            </a:r>
            <a:r>
              <a:rPr lang="en-US" sz="11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./bm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set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-s disabl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e</a:t>
            </a:r>
            <a:endParaRPr lang="en-US" altLang="en-US" sz="1100" dirty="0"/>
          </a:p>
          <a:p>
            <a:pPr marL="280035" algn="l" rtl="0" eaLnBrk="0">
              <a:lnSpc>
                <a:spcPts val="1980"/>
              </a:lnSpc>
            </a:pPr>
            <a:r>
              <a:rPr lang="en-US" sz="1100" kern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OHOS #</a:t>
            </a:r>
            <a:r>
              <a:rPr lang="en-US" sz="11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./bm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set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-d ena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ble</a:t>
            </a:r>
            <a:endParaRPr lang="en-US" altLang="en-US" sz="1100" dirty="0"/>
          </a:p>
          <a:p>
            <a:pPr algn="l" rtl="0" eaLnBrk="0">
              <a:lnSpc>
                <a:spcPct val="157000"/>
              </a:lnSpc>
            </a:pPr>
            <a:endParaRPr lang="en-US" altLang="en-US" sz="1000" dirty="0"/>
          </a:p>
          <a:p>
            <a:pPr marL="21590" algn="l" rtl="0" eaLnBrk="0">
              <a:lnSpc>
                <a:spcPct val="97000"/>
              </a:lnSpc>
              <a:spcBef>
                <a:spcPts val="430"/>
              </a:spcBef>
            </a:pPr>
            <a:r>
              <a:rPr sz="1400" kern="0" spc="-3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6、安装应用</a:t>
            </a:r>
            <a:endParaRPr lang="en-US" altLang="en-US" sz="14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algn="l" rtl="0" eaLnBrk="0">
              <a:lnSpc>
                <a:spcPct val="141000"/>
              </a:lnSpc>
            </a:pPr>
            <a:endParaRPr lang="en-US" altLang="en-US" sz="200" dirty="0"/>
          </a:p>
          <a:p>
            <a:pPr marL="280035" algn="l" rtl="0" eaLnBrk="0">
              <a:lnSpc>
                <a:spcPct val="87000"/>
              </a:lnSpc>
              <a:spcBef>
                <a:spcPts val="0"/>
              </a:spcBef>
            </a:pPr>
            <a:r>
              <a:rPr lang="en-US" sz="1100" kern="0" dirty="0">
                <a:solidFill>
                  <a:srgbClr val="FF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OHOS #</a:t>
            </a:r>
            <a:r>
              <a:rPr lang="en-US" sz="1100" kern="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+mn-ea"/>
              </a:rPr>
              <a:t> </a:t>
            </a: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./bm install</a:t>
            </a:r>
            <a:r>
              <a:rPr sz="1100" kern="0" spc="1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-p</a:t>
            </a:r>
            <a:r>
              <a:rPr sz="1100" kern="0" spc="1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LED_1.0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.0.hap</a:t>
            </a:r>
            <a:endParaRPr sz="1100" kern="0" spc="-3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 marL="280035" algn="l" rtl="0" eaLnBrk="0">
              <a:lnSpc>
                <a:spcPct val="87000"/>
              </a:lnSpc>
              <a:spcBef>
                <a:spcPts val="0"/>
              </a:spcBef>
            </a:pPr>
            <a:endParaRPr lang="en-US" altLang="en-US" sz="1100" dirty="0"/>
          </a:p>
          <a:p>
            <a:pPr marL="280035" algn="l" rtl="0" eaLnBrk="0">
              <a:lnSpc>
                <a:spcPct val="87000"/>
              </a:lnSpc>
              <a:spcBef>
                <a:spcPts val="0"/>
              </a:spcBef>
            </a:pPr>
            <a:endParaRPr lang="en-US" altLang="en-US" sz="1100" dirty="0"/>
          </a:p>
          <a:p>
            <a:pPr marL="26035" algn="l" rtl="0" eaLnBrk="0">
              <a:lnSpc>
                <a:spcPct val="97000"/>
              </a:lnSpc>
              <a:spcBef>
                <a:spcPts val="420"/>
              </a:spcBef>
              <a:buClrTx/>
              <a:buSzTx/>
              <a:buFontTx/>
            </a:pPr>
            <a:r>
              <a:rPr sz="14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</a:t>
            </a:r>
            <a:r>
              <a:rPr lang="zh-CN" sz="14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14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LED_1.0.0.hap为安装包名称，安装其他应用需要修改为对应的安装包名称。</a:t>
            </a:r>
            <a:endParaRPr sz="1400" kern="0" spc="-1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53171" y="3000756"/>
            <a:ext cx="2165604" cy="1831847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313871" y="429695"/>
            <a:ext cx="3324859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200" dirty="0"/>
          </a:p>
          <a:p>
            <a:pPr marL="456565" algn="l" rtl="0" eaLnBrk="0">
              <a:lnSpc>
                <a:spcPct val="98000"/>
              </a:lnSpc>
              <a:spcBef>
                <a:spcPts val="0"/>
              </a:spcBef>
              <a:tabLst>
                <a:tab pos="784225" algn="l"/>
              </a:tabLst>
            </a:pPr>
            <a:r>
              <a:rPr sz="32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安装HAP应用</a:t>
            </a:r>
            <a:endParaRPr lang="en-US" altLang="en-US" sz="3200" dirty="0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61" y="925195"/>
            <a:ext cx="6814184" cy="317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40"/>
          <p:cNvSpPr/>
          <p:nvPr/>
        </p:nvSpPr>
        <p:spPr>
          <a:xfrm>
            <a:off x="313871" y="429695"/>
            <a:ext cx="3324859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200" dirty="0"/>
          </a:p>
          <a:p>
            <a:pPr marL="456565" algn="l" rtl="0" eaLnBrk="0">
              <a:lnSpc>
                <a:spcPct val="98000"/>
              </a:lnSpc>
              <a:spcBef>
                <a:spcPts val="0"/>
              </a:spcBef>
              <a:tabLst>
                <a:tab pos="784225" algn="l"/>
              </a:tabLst>
            </a:pPr>
            <a:r>
              <a:rPr sz="32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b="1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安装HAP应用</a:t>
            </a:r>
            <a:endParaRPr lang="en-US" altLang="en-US" sz="3200" dirty="0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1" y="925195"/>
            <a:ext cx="6814184" cy="31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2037" y="1313102"/>
            <a:ext cx="930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安装好后，我们可以看到开发板显示器上呈现出了</a:t>
            </a:r>
            <a:r>
              <a:rPr lang="en-US" altLang="zh-CN" dirty="0"/>
              <a:t>HAP</a:t>
            </a:r>
            <a:r>
              <a:rPr lang="zh-CN" altLang="en-US" dirty="0"/>
              <a:t>应用的图标，点击打开，可以看到如下界面：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812" y="2115534"/>
            <a:ext cx="11787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不过此时，它只是</a:t>
            </a:r>
            <a:r>
              <a:rPr lang="zh-CN" altLang="en-US" sz="2000" dirty="0">
                <a:solidFill>
                  <a:srgbClr val="FF0000"/>
                </a:solidFill>
              </a:rPr>
              <a:t>“虚有其表”</a:t>
            </a:r>
            <a:r>
              <a:rPr lang="zh-CN" altLang="en-US" dirty="0"/>
              <a:t>，想要真正实现</a:t>
            </a:r>
            <a:r>
              <a:rPr lang="en-US" altLang="zh-CN" dirty="0"/>
              <a:t>LED</a:t>
            </a:r>
            <a:r>
              <a:rPr lang="zh-CN" altLang="en-US" dirty="0"/>
              <a:t>的控制，还得提供后端（开发板）的支持，也就是</a:t>
            </a:r>
            <a:r>
              <a:rPr lang="en-US" altLang="zh-CN" dirty="0"/>
              <a:t>JS API</a:t>
            </a:r>
            <a:r>
              <a:rPr lang="zh-CN" altLang="en-US" dirty="0"/>
              <a:t>的开发。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55" y="2852420"/>
            <a:ext cx="5256530" cy="3946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25" y="2852420"/>
            <a:ext cx="5255260" cy="39465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50"/>
          <p:cNvSpPr/>
          <p:nvPr/>
        </p:nvSpPr>
        <p:spPr>
          <a:xfrm>
            <a:off x="-11937" y="411920"/>
            <a:ext cx="6839584" cy="560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69570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6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sz="3200" u="sng" kern="0" spc="5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200" u="sng" kern="0" spc="-2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本节小结</a:t>
            </a: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58614" y="424620"/>
            <a:ext cx="509591" cy="459875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801803" y="1264126"/>
            <a:ext cx="4339590" cy="294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2000" kern="0" spc="-1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0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1、掌握如何通过SD卡安装Hap应用</a:t>
            </a:r>
            <a:endParaRPr lang="en-US" altLang="en-US" sz="2000" dirty="0"/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-12065" y="440055"/>
            <a:ext cx="7746365" cy="537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  <a:buClrTx/>
              <a:buSzTx/>
              <a:buFontTx/>
              <a:tabLst>
                <a:tab pos="380365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19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u="sng" kern="0" spc="2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 - 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通过JS应用控制LED灯</a:t>
            </a:r>
            <a:endParaRPr sz="3200" u="sng" kern="0" spc="-240" dirty="0">
              <a:solidFill>
                <a:srgbClr val="C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68808" y="452627"/>
            <a:ext cx="434340" cy="40538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textbox 8"/>
          <p:cNvSpPr/>
          <p:nvPr>
            <p:custDataLst>
              <p:tags r:id="rId3"/>
            </p:custDataLst>
          </p:nvPr>
        </p:nvSpPr>
        <p:spPr>
          <a:xfrm>
            <a:off x="803910" y="1299210"/>
            <a:ext cx="3958590" cy="2816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indent="0" algn="l" rtl="0" eaLnBrk="0" fontAlgn="auto">
              <a:lnSpc>
                <a:spcPct val="150000"/>
              </a:lnSpc>
              <a:spcBef>
                <a:spcPts val="0"/>
              </a:spcBef>
            </a:pPr>
            <a:endParaRPr lang="en-US" altLang="en-US" sz="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11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1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添加控制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2100" kern="0" spc="1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灯的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</a:t>
            </a:r>
            <a:r>
              <a:rPr sz="2100" kern="0" spc="1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sz="2100" kern="0" spc="1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endParaRPr lang="en-US" altLang="en-US" sz="2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编写控制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灯c++ 业务代码</a:t>
            </a:r>
            <a:endParaRPr lang="en-US" altLang="en-US" sz="21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22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</a:t>
            </a:r>
            <a:r>
              <a:rPr sz="21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HDF</a:t>
            </a: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头文件路径</a:t>
            </a:r>
            <a:endParaRPr lang="en-US" altLang="en-US" sz="9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0"/>
              </a:spcBef>
            </a:pP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7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运行调试                        </a:t>
            </a:r>
            <a:r>
              <a:rPr sz="2100" kern="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100" kern="0" spc="170" dirty="0">
                <a:solidFill>
                  <a:srgbClr val="2626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100" kern="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总结</a:t>
            </a:r>
            <a:endParaRPr lang="en-US" altLang="en-US" sz="21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548640" y="1301115"/>
            <a:ext cx="10843895" cy="1099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8415" algn="l" rtl="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/>
              <a:t>修</a:t>
            </a:r>
            <a:r>
              <a:rPr lang="zh-CN" altLang="en-US" dirty="0"/>
              <a:t>改</a:t>
            </a:r>
            <a:r>
              <a:rPr dirty="0"/>
              <a:t>foundation\ace\ace_engine_lite\frameworks\src\core\modules\</a:t>
            </a:r>
            <a:r>
              <a:rPr dirty="0">
                <a:solidFill>
                  <a:schemeClr val="accent1"/>
                </a:solidFill>
              </a:rPr>
              <a:t>app_module.h</a:t>
            </a:r>
            <a:r>
              <a:rPr dirty="0"/>
              <a:t>，</a:t>
            </a:r>
            <a:endParaRPr dirty="0"/>
          </a:p>
          <a:p>
            <a:pPr marL="18415" algn="l" rtl="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/>
              <a:t>加入</a:t>
            </a:r>
            <a:r>
              <a:rPr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toggleLed</a:t>
            </a:r>
            <a:r>
              <a:rPr dirty="0"/>
              <a:t> JS API</a:t>
            </a:r>
            <a:endParaRPr dirty="0"/>
          </a:p>
          <a:p>
            <a:pPr marL="18415" algn="l" rtl="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8415" algn="l" rtl="0" eaLnBrk="0">
              <a:lnSpc>
                <a:spcPct val="94000"/>
              </a:lnSpc>
            </a:pPr>
            <a:r>
              <a:rPr lang="zh-CN" altLang="en-US" sz="1400" b="1" dirty="0"/>
              <a:t>这里的</a:t>
            </a:r>
            <a:r>
              <a:rPr lang="en-US" altLang="zh-CN" sz="1400" b="1" dirty="0"/>
              <a:t>API</a:t>
            </a:r>
            <a:r>
              <a:rPr lang="zh-CN" altLang="en-US" sz="1400" b="1" dirty="0"/>
              <a:t>将在</a:t>
            </a:r>
            <a:r>
              <a:rPr lang="en-US" altLang="zh-CN" sz="1400" b="1" dirty="0" err="1"/>
              <a:t>led.hap</a:t>
            </a:r>
            <a:r>
              <a:rPr lang="zh-CN" altLang="en-US" sz="1400" b="1" dirty="0"/>
              <a:t>中被调用完成</a:t>
            </a:r>
            <a:r>
              <a:rPr lang="en-US" altLang="zh-CN" sz="1400" b="1" dirty="0"/>
              <a:t>hap</a:t>
            </a:r>
            <a:r>
              <a:rPr lang="zh-CN" altLang="en-US" sz="1400" b="1" dirty="0"/>
              <a:t>端和硬件端的交互，在后续的讲解中将进一步解释接口调用的方式。</a:t>
            </a:r>
            <a:endParaRPr lang="en-US" altLang="en-US" sz="1400" b="1" dirty="0"/>
          </a:p>
        </p:txBody>
      </p:sp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添加控制LED灯的JS</a:t>
            </a:r>
            <a:r>
              <a:rPr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API接口</a:t>
            </a:r>
            <a:endParaRPr lang="en-US" altLang="en-US" sz="3500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79857" y="2816232"/>
            <a:ext cx="9622738" cy="3922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public:</a:t>
            </a:r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ACE_DISALLOW_COPY_AND_MOVE(AppModule);</a:t>
            </a:r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AppModule() = default;</a:t>
            </a:r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~AppModule() = default;</a:t>
            </a:r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static JSIValue GetInfo(const JSIValue thisVal, const JSIValue *args, uint8_t argsNum);</a:t>
            </a:r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static JSIValue Terminate(const JSIValue thisVal, const JSIValue *args, uint8_t argsNum);</a:t>
            </a:r>
            <a:endParaRPr lang="en-US" altLang="zh-CN" sz="1600" dirty="0">
              <a:solidFill>
                <a:schemeClr val="tx1"/>
              </a:solidFill>
            </a:endParaRPr>
          </a:p>
          <a:p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##start##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accent1"/>
                </a:solidFill>
                <a:effectLst/>
              </a:rPr>
              <a:t>static JSIValue 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ToggleLed</a:t>
            </a:r>
            <a:r>
              <a:rPr lang="zh-CN" altLang="en-US" sz="1600" dirty="0">
                <a:solidFill>
                  <a:schemeClr val="accent1"/>
                </a:solidFill>
                <a:effectLst/>
              </a:rPr>
              <a:t>(const JSIValue thisVal, const JSIValue* args, uint8_t argsNum);</a:t>
            </a:r>
            <a:endParaRPr lang="zh-CN" altLang="en-US" sz="1600" dirty="0">
              <a:solidFill>
                <a:schemeClr val="accent1"/>
              </a:solidFill>
              <a:effectLst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##end##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#ifdef FEATURE_SCREEN_ON_VISIBLE</a:t>
            </a:r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    static JSIValue ScreenOnVisible(const JSIValue thisVal, const JSIValue *args, uint8_t argsNum);</a:t>
            </a:r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#endif</a:t>
            </a:r>
            <a:endParaRPr lang="en-US" altLang="zh-CN" sz="1600" dirty="0">
              <a:solidFill>
                <a:schemeClr val="tx1"/>
              </a:solidFill>
            </a:endParaRPr>
          </a:p>
          <a:p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548640" y="1518324"/>
            <a:ext cx="10760062" cy="490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8415" eaLnBrk="0">
              <a:lnSpc>
                <a:spcPct val="94000"/>
              </a:lnSpc>
            </a:pPr>
            <a:r>
              <a:rPr dirty="0"/>
              <a:t>修</a:t>
            </a:r>
            <a:r>
              <a:rPr lang="zh-CN" altLang="en-US" dirty="0"/>
              <a:t>改</a:t>
            </a:r>
            <a:r>
              <a:rPr dirty="0"/>
              <a:t>foundation\ace\ace_engine_lite\frameworks\src\core\modules\app_module.h，</a:t>
            </a:r>
            <a:endParaRPr dirty="0"/>
          </a:p>
          <a:p>
            <a:pPr marL="18415" eaLnBrk="0">
              <a:lnSpc>
                <a:spcPct val="94000"/>
              </a:lnSpc>
            </a:pPr>
            <a:r>
              <a:rPr dirty="0"/>
              <a:t>加入toggleLed JS API</a:t>
            </a:r>
            <a:endParaRPr lang="en-US" altLang="en-US" dirty="0"/>
          </a:p>
        </p:txBody>
      </p:sp>
      <p:sp>
        <p:nvSpPr>
          <p:cNvPr id="20" name="textbox 20"/>
          <p:cNvSpPr/>
          <p:nvPr/>
        </p:nvSpPr>
        <p:spPr>
          <a:xfrm>
            <a:off x="-11937" y="429695"/>
            <a:ext cx="690816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添加控制LED灯的JS</a:t>
            </a:r>
            <a:r>
              <a:rPr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API接口</a:t>
            </a:r>
            <a:endParaRPr lang="en-US" altLang="en-US" sz="3500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18235" y="2659224"/>
            <a:ext cx="9955530" cy="3467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void </a:t>
            </a:r>
            <a:r>
              <a:rPr lang="en-US" altLang="zh-CN" sz="1600" dirty="0" err="1">
                <a:solidFill>
                  <a:schemeClr val="tx1"/>
                </a:solidFill>
              </a:rPr>
              <a:t>InitAppModule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</a:rPr>
              <a:t>JSIValue</a:t>
            </a:r>
            <a:r>
              <a:rPr lang="en-US" altLang="zh-CN" sz="1600" dirty="0">
                <a:solidFill>
                  <a:schemeClr val="tx1"/>
                </a:solidFill>
              </a:rPr>
              <a:t> exports)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{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JSI::</a:t>
            </a:r>
            <a:r>
              <a:rPr lang="en-US" altLang="zh-CN" sz="1600" dirty="0" err="1">
                <a:solidFill>
                  <a:schemeClr val="tx1"/>
                </a:solidFill>
              </a:rPr>
              <a:t>SetModuleAPI</a:t>
            </a:r>
            <a:r>
              <a:rPr lang="en-US" altLang="zh-CN" sz="1600" dirty="0">
                <a:solidFill>
                  <a:schemeClr val="tx1"/>
                </a:solidFill>
              </a:rPr>
              <a:t>(exports, "</a:t>
            </a:r>
            <a:r>
              <a:rPr lang="en-US" altLang="zh-CN" sz="1600" dirty="0" err="1">
                <a:solidFill>
                  <a:schemeClr val="tx1"/>
                </a:solidFill>
              </a:rPr>
              <a:t>getInfo</a:t>
            </a:r>
            <a:r>
              <a:rPr lang="en-US" altLang="zh-CN" sz="1600" dirty="0">
                <a:solidFill>
                  <a:schemeClr val="tx1"/>
                </a:solidFill>
              </a:rPr>
              <a:t>", </a:t>
            </a:r>
            <a:r>
              <a:rPr lang="en-US" altLang="zh-CN" sz="1600" dirty="0" err="1">
                <a:solidFill>
                  <a:schemeClr val="tx1"/>
                </a:solidFill>
              </a:rPr>
              <a:t>AppModule</a:t>
            </a:r>
            <a:r>
              <a:rPr lang="en-US" altLang="zh-CN" sz="1600" dirty="0">
                <a:solidFill>
                  <a:schemeClr val="tx1"/>
                </a:solidFill>
              </a:rPr>
              <a:t>::</a:t>
            </a:r>
            <a:r>
              <a:rPr lang="en-US" altLang="zh-CN" sz="1600" dirty="0" err="1">
                <a:solidFill>
                  <a:schemeClr val="tx1"/>
                </a:solidFill>
              </a:rPr>
              <a:t>GetInfo</a:t>
            </a:r>
            <a:r>
              <a:rPr lang="en-US" altLang="zh-CN" sz="1600" dirty="0">
                <a:solidFill>
                  <a:schemeClr val="tx1"/>
                </a:solidFill>
              </a:rPr>
              <a:t>);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JSI::</a:t>
            </a:r>
            <a:r>
              <a:rPr lang="en-US" altLang="zh-CN" sz="1600" dirty="0" err="1">
                <a:solidFill>
                  <a:schemeClr val="tx1"/>
                </a:solidFill>
              </a:rPr>
              <a:t>SetModuleAPI</a:t>
            </a:r>
            <a:r>
              <a:rPr lang="en-US" altLang="zh-CN" sz="1600" dirty="0">
                <a:solidFill>
                  <a:schemeClr val="tx1"/>
                </a:solidFill>
              </a:rPr>
              <a:t>(exports, "terminate", </a:t>
            </a:r>
            <a:r>
              <a:rPr lang="en-US" altLang="zh-CN" sz="1600" dirty="0" err="1">
                <a:solidFill>
                  <a:schemeClr val="tx1"/>
                </a:solidFill>
              </a:rPr>
              <a:t>AppModule</a:t>
            </a:r>
            <a:r>
              <a:rPr lang="en-US" altLang="zh-CN" sz="1600" dirty="0">
                <a:solidFill>
                  <a:schemeClr val="tx1"/>
                </a:solidFill>
              </a:rPr>
              <a:t>::Terminate);</a:t>
            </a:r>
            <a:endParaRPr lang="en-US" altLang="zh-CN" sz="1600" dirty="0">
              <a:solidFill>
                <a:schemeClr val="tx1"/>
              </a:solidFill>
            </a:endParaRP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##start##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sz="1600" dirty="0">
                <a:solidFill>
                  <a:schemeClr val="accent1"/>
                </a:solidFill>
              </a:rPr>
              <a:t>JSI::</a:t>
            </a:r>
            <a:r>
              <a:rPr lang="en-US" altLang="zh-CN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SetModuleAPI</a:t>
            </a:r>
            <a:r>
              <a:rPr lang="en-US" altLang="zh-CN" sz="1600" dirty="0">
                <a:solidFill>
                  <a:schemeClr val="accent1"/>
                </a:solidFill>
              </a:rPr>
              <a:t>(exports, "</a:t>
            </a:r>
            <a:r>
              <a:rPr lang="en-US" altLang="zh-CN" sz="1600" dirty="0" err="1">
                <a:solidFill>
                  <a:schemeClr val="accent1"/>
                </a:solidFill>
              </a:rPr>
              <a:t>ledcontrol</a:t>
            </a:r>
            <a:r>
              <a:rPr lang="en-US" altLang="zh-CN" sz="1600" dirty="0">
                <a:solidFill>
                  <a:schemeClr val="accent1"/>
                </a:solidFill>
              </a:rPr>
              <a:t>", </a:t>
            </a:r>
            <a:r>
              <a:rPr lang="en-US" altLang="zh-CN" sz="1600" dirty="0" err="1">
                <a:solidFill>
                  <a:schemeClr val="accent1"/>
                </a:solidFill>
              </a:rPr>
              <a:t>AppModule</a:t>
            </a:r>
            <a:r>
              <a:rPr lang="en-US" altLang="zh-CN" sz="1600" dirty="0">
                <a:solidFill>
                  <a:schemeClr val="accent1"/>
                </a:solidFill>
              </a:rPr>
              <a:t>::</a:t>
            </a:r>
            <a:r>
              <a:rPr lang="en-US" altLang="zh-CN" sz="1600" dirty="0" err="1">
                <a:solidFill>
                  <a:srgbClr val="F32A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ToggleLed</a:t>
            </a:r>
            <a:r>
              <a:rPr lang="en-US" altLang="zh-CN" sz="1600" dirty="0">
                <a:solidFill>
                  <a:schemeClr val="accent1"/>
                </a:solidFill>
              </a:rPr>
              <a:t>);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##end##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#ifdef FEATURE_SCREEN_ON_VISIBLE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JSI::</a:t>
            </a:r>
            <a:r>
              <a:rPr lang="en-US" altLang="zh-CN" sz="1600" dirty="0" err="1">
                <a:solidFill>
                  <a:schemeClr val="tx1"/>
                </a:solidFill>
              </a:rPr>
              <a:t>SetModuleAPI</a:t>
            </a:r>
            <a:r>
              <a:rPr lang="en-US" altLang="zh-CN" sz="1600" dirty="0">
                <a:solidFill>
                  <a:schemeClr val="tx1"/>
                </a:solidFill>
              </a:rPr>
              <a:t>(exports, "</a:t>
            </a:r>
            <a:r>
              <a:rPr lang="en-US" altLang="zh-CN" sz="1600" dirty="0" err="1">
                <a:solidFill>
                  <a:schemeClr val="tx1"/>
                </a:solidFill>
              </a:rPr>
              <a:t>screenOnVisible</a:t>
            </a:r>
            <a:r>
              <a:rPr lang="en-US" altLang="zh-CN" sz="1600" dirty="0">
                <a:solidFill>
                  <a:schemeClr val="tx1"/>
                </a:solidFill>
              </a:rPr>
              <a:t>", </a:t>
            </a:r>
            <a:r>
              <a:rPr lang="en-US" altLang="zh-CN" sz="1600" dirty="0" err="1">
                <a:solidFill>
                  <a:schemeClr val="tx1"/>
                </a:solidFill>
              </a:rPr>
              <a:t>AppModule</a:t>
            </a:r>
            <a:r>
              <a:rPr lang="en-US" altLang="zh-CN" sz="1600" dirty="0">
                <a:solidFill>
                  <a:schemeClr val="tx1"/>
                </a:solidFill>
              </a:rPr>
              <a:t>::</a:t>
            </a:r>
            <a:r>
              <a:rPr lang="en-US" altLang="zh-CN" sz="1600" dirty="0" err="1">
                <a:solidFill>
                  <a:schemeClr val="tx1"/>
                </a:solidFill>
              </a:rPr>
              <a:t>ScreenOnVisible</a:t>
            </a:r>
            <a:r>
              <a:rPr lang="en-US" altLang="zh-CN" sz="1600" dirty="0">
                <a:solidFill>
                  <a:schemeClr val="tx1"/>
                </a:solidFill>
              </a:rPr>
              <a:t>);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#endif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}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1" y="925195"/>
            <a:ext cx="6814184" cy="31750"/>
          </a:xfrm>
          <a:prstGeom prst="rect">
            <a:avLst/>
          </a:prstGeom>
        </p:spPr>
      </p:pic>
      <p:sp>
        <p:nvSpPr>
          <p:cNvPr id="34" name="textbox 34"/>
          <p:cNvSpPr/>
          <p:nvPr/>
        </p:nvSpPr>
        <p:spPr>
          <a:xfrm>
            <a:off x="313871" y="429695"/>
            <a:ext cx="6681469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200" dirty="0"/>
          </a:p>
          <a:p>
            <a:pPr marL="456565" algn="l" rtl="0" eaLnBrk="0">
              <a:lnSpc>
                <a:spcPct val="98000"/>
              </a:lnSpc>
              <a:spcBef>
                <a:spcPts val="0"/>
              </a:spcBef>
              <a:tabLst>
                <a:tab pos="781685" algn="l"/>
              </a:tabLst>
            </a:pPr>
            <a:r>
              <a:rPr sz="35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编写控制LED灯c++ 业</a:t>
            </a:r>
            <a:r>
              <a:rPr sz="35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务代码</a:t>
            </a:r>
            <a:endParaRPr lang="en-US" altLang="en-US" sz="3500" dirty="0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sp>
        <p:nvSpPr>
          <p:cNvPr id="38" name="textbox 38"/>
          <p:cNvSpPr/>
          <p:nvPr/>
        </p:nvSpPr>
        <p:spPr>
          <a:xfrm>
            <a:off x="199277" y="1263201"/>
            <a:ext cx="12369057" cy="465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8415" eaLnBrk="0">
              <a:lnSpc>
                <a:spcPct val="94000"/>
              </a:lnSpc>
            </a:pPr>
            <a:r>
              <a:rPr dirty="0"/>
              <a:t>在foundation\ace\ace_engine_lite\frameworks\src\core\modules\</a:t>
            </a:r>
            <a:r>
              <a:rPr dirty="0" err="1"/>
              <a:t>app_module</a:t>
            </a:r>
            <a:r>
              <a:rPr lang="en-US" altLang="zh-CN" dirty="0" err="1"/>
              <a:t>.</a:t>
            </a:r>
            <a:r>
              <a:rPr dirty="0" err="1"/>
              <a:t>cpp</a:t>
            </a:r>
            <a:endParaRPr dirty="0" err="1"/>
          </a:p>
          <a:p>
            <a:pPr marL="18415" eaLnBrk="0">
              <a:lnSpc>
                <a:spcPct val="94000"/>
              </a:lnSpc>
            </a:pPr>
            <a:r>
              <a:rPr dirty="0" err="1"/>
              <a:t>中加入控制LED灯c</a:t>
            </a:r>
            <a:r>
              <a:rPr dirty="0"/>
              <a:t>++ </a:t>
            </a:r>
            <a:r>
              <a:rPr dirty="0" err="1"/>
              <a:t>业务代码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8415" eaLnBrk="0">
              <a:lnSpc>
                <a:spcPct val="94000"/>
              </a:lnSpc>
            </a:pPr>
            <a:endParaRPr lang="en-US" altLang="zh-CN" dirty="0"/>
          </a:p>
          <a:p>
            <a:pPr marL="18415" eaLnBrk="0">
              <a:lnSpc>
                <a:spcPct val="94000"/>
              </a:lnSpc>
            </a:pPr>
            <a:r>
              <a:rPr lang="zh-CN" altLang="en-US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（代码量过多，请移步 </a:t>
            </a:r>
            <a:r>
              <a:rPr lang="zh-CN" altLang="en-US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通过</a:t>
            </a:r>
            <a:r>
              <a:rPr lang="en-US" altLang="zh-CN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JS</a:t>
            </a:r>
            <a:r>
              <a:rPr lang="zh-CN" altLang="en-US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应用控制</a:t>
            </a:r>
            <a:r>
              <a:rPr lang="en-US" altLang="zh-CN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LED</a:t>
            </a:r>
            <a:r>
              <a:rPr lang="zh-CN" altLang="en-US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灯</a:t>
            </a:r>
            <a:r>
              <a:rPr lang="en-US" altLang="zh-CN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.md</a:t>
            </a:r>
            <a:r>
              <a:rPr lang="zh-CN" altLang="en-US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b="1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下一节</a:t>
            </a:r>
            <a:r>
              <a:rPr lang="zh-CN" altLang="en-US" kern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中会讲解其主要内容）</a:t>
            </a:r>
            <a:endParaRPr lang="en-US" kern="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415" eaLnBrk="0">
              <a:lnSpc>
                <a:spcPct val="94000"/>
              </a:lnSpc>
            </a:pPr>
            <a:endParaRPr lang="en-US" altLang="en-US" kern="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8"/>
          <p:cNvSpPr/>
          <p:nvPr/>
        </p:nvSpPr>
        <p:spPr>
          <a:xfrm>
            <a:off x="-11937" y="429695"/>
            <a:ext cx="6839584" cy="580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2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7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配置HDF头文件路径</a:t>
            </a:r>
            <a:r>
              <a:rPr sz="3500" b="1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sp>
        <p:nvSpPr>
          <p:cNvPr id="52" name="textbox 52"/>
          <p:cNvSpPr/>
          <p:nvPr/>
        </p:nvSpPr>
        <p:spPr>
          <a:xfrm>
            <a:off x="891952" y="1491735"/>
            <a:ext cx="8522636" cy="35572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8415" eaLnBrk="0">
              <a:lnSpc>
                <a:spcPct val="94000"/>
              </a:lnSpc>
            </a:pPr>
            <a:r>
              <a:rPr dirty="0"/>
              <a:t>在foundation\ace\ace_engine_lite\</a:t>
            </a:r>
            <a:r>
              <a:rPr dirty="0" err="1"/>
              <a:t>ace_lite.gni中添加HDF头文件路径</a:t>
            </a:r>
            <a:r>
              <a:rPr dirty="0"/>
              <a:t>。</a:t>
            </a:r>
            <a:endParaRPr lang="en-US" altLang="en-US" dirty="0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89074" y="3107094"/>
            <a:ext cx="7249652" cy="21489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eaLnBrk="0">
              <a:lnSpc>
                <a:spcPct val="83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7000"/>
              </a:lnSpc>
            </a:pPr>
            <a:r>
              <a:rPr lang="en-US" altLang="zh-CN" sz="1600" kern="0" spc="-10" dirty="0" err="1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ace_lite_include_dirs</a:t>
            </a: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+=</a:t>
            </a:r>
            <a:r>
              <a:rPr lang="en-US" altLang="zh-CN" sz="1600" kern="0" spc="2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</a:t>
            </a: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[</a:t>
            </a:r>
            <a:endParaRPr lang="en-US" altLang="zh-CN" sz="1600" dirty="0"/>
          </a:p>
          <a:p>
            <a:pPr marL="12700" algn="l" rtl="0" eaLnBrk="0">
              <a:lnSpc>
                <a:spcPct val="87000"/>
              </a:lnSpc>
            </a:pP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   "//drivers/framework/ability/</a:t>
            </a:r>
            <a:r>
              <a:rPr lang="en-US" altLang="zh-CN" sz="1600" kern="0" spc="-10" dirty="0" err="1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sbuf</a:t>
            </a: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/include",</a:t>
            </a:r>
            <a:endParaRPr lang="en-US" altLang="en-US" sz="1600" dirty="0"/>
          </a:p>
          <a:p>
            <a:pPr marL="325755" algn="l" rtl="0" eaLnBrk="0">
              <a:lnSpc>
                <a:spcPts val="1980"/>
              </a:lnSpc>
            </a:pP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"//drivers/framework/include/core",</a:t>
            </a:r>
            <a:endParaRPr lang="en-US" altLang="en-US" sz="1600" dirty="0"/>
          </a:p>
          <a:p>
            <a:pPr marL="325755" algn="l" rtl="0" eaLnBrk="0">
              <a:lnSpc>
                <a:spcPct val="90000"/>
              </a:lnSpc>
              <a:spcBef>
                <a:spcPts val="870"/>
              </a:spcBef>
            </a:pPr>
            <a:r>
              <a:rPr lang="en-US" altLang="zh-CN" sz="1600" kern="0" spc="-1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"//drivers/framework/include/utils",</a:t>
            </a:r>
            <a:endParaRPr lang="en-US" altLang="en-US" sz="1600" dirty="0"/>
          </a:p>
          <a:p>
            <a:pPr marL="325755" algn="l" rtl="0" eaLnBrk="0">
              <a:lnSpc>
                <a:spcPct val="84000"/>
              </a:lnSpc>
              <a:spcBef>
                <a:spcPts val="790"/>
              </a:spcBef>
            </a:pPr>
            <a:r>
              <a:rPr lang="en-US" altLang="zh-CN" sz="1600" kern="0" spc="-10" dirty="0">
                <a:solidFill>
                  <a:srgbClr val="F32AFA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"//drivers/adapter/</a:t>
            </a:r>
            <a:r>
              <a:rPr lang="en-US" altLang="zh-CN" sz="1600" kern="0" spc="-10" dirty="0" err="1">
                <a:solidFill>
                  <a:srgbClr val="F32AFA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uhdf</a:t>
            </a:r>
            <a:r>
              <a:rPr lang="en-US" altLang="zh-CN" sz="1600" kern="0" spc="-10" dirty="0">
                <a:solidFill>
                  <a:srgbClr val="F32AFA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/</a:t>
            </a:r>
            <a:r>
              <a:rPr lang="en-US" altLang="zh-CN" sz="1600" kern="0" spc="-10" dirty="0" err="1">
                <a:solidFill>
                  <a:srgbClr val="F32AFA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posix</a:t>
            </a:r>
            <a:r>
              <a:rPr lang="en-US" altLang="zh-CN" sz="1600" kern="0" spc="-10" dirty="0">
                <a:solidFill>
                  <a:srgbClr val="F32AFA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/include",</a:t>
            </a:r>
            <a:endParaRPr lang="en-US" altLang="en-US" sz="1600" dirty="0">
              <a:solidFill>
                <a:srgbClr val="F32AFA"/>
              </a:solidFill>
            </a:endParaRPr>
          </a:p>
          <a:p>
            <a:pPr marL="22860" algn="l" rtl="0" eaLnBrk="0">
              <a:lnSpc>
                <a:spcPts val="1980"/>
              </a:lnSpc>
            </a:pPr>
            <a:r>
              <a:rPr lang="en-US" altLang="zh-CN" sz="1600" kern="0" spc="-20" dirty="0">
                <a:solidFill>
                  <a:srgbClr val="000000">
                    <a:alpha val="100000"/>
                  </a:srgbClr>
                </a:solidFill>
                <a:latin typeface="Consolas" panose="020B0609020204030204"/>
                <a:ea typeface="Consolas" panose="020B0609020204030204"/>
                <a:cs typeface="Consolas" panose="020B0609020204030204"/>
              </a:rPr>
              <a:t>]</a:t>
            </a:r>
            <a:endParaRPr lang="en-US" altLang="en-US" sz="16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8"/>
          <p:cNvSpPr/>
          <p:nvPr/>
        </p:nvSpPr>
        <p:spPr>
          <a:xfrm>
            <a:off x="-12065" y="429895"/>
            <a:ext cx="9277350" cy="580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2000"/>
              </a:lnSpc>
            </a:pPr>
            <a:endParaRPr lang="en-US" altLang="en-US" sz="200" dirty="0"/>
          </a:p>
          <a:p>
            <a:pPr marL="12700" eaLnBrk="0">
              <a:lnSpc>
                <a:spcPct val="97000"/>
              </a:lnSpc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7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 err="1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</a:t>
            </a:r>
            <a:r>
              <a:rPr lang="en-US" altLang="zh-CN" sz="3500" b="1" u="sng" kern="0" spc="-10" dirty="0" err="1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HDF</a:t>
            </a:r>
            <a:r>
              <a:rPr sz="3500" b="1" u="sng" kern="0" spc="-10" dirty="0" err="1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编译依赖</a:t>
            </a:r>
            <a:r>
              <a:rPr lang="zh-CN" altLang="en-US"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库</a:t>
            </a:r>
            <a:r>
              <a:rPr sz="3500" b="1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7199" y="3802335"/>
            <a:ext cx="9955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修改foundation\ace\ace_engine_lite\test\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ace_test_config.gni</a:t>
            </a:r>
            <a:r>
              <a:rPr lang="zh-CN" altLang="en-US" dirty="0"/>
              <a:t>，在extra_deps中添加以下代码</a:t>
            </a:r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801042" y="2339512"/>
            <a:ext cx="5056959" cy="5766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"//drivers/adapter/uhdf/manager:hdf_core",</a:t>
            </a:r>
            <a:endParaRPr lang="zh-CN" altLang="zh-CN" sz="800" dirty="0">
              <a:effectLst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88775" y="1677336"/>
            <a:ext cx="9685177" cy="35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" eaLnBrk="0">
              <a:lnSpc>
                <a:spcPct val="94000"/>
              </a:lnSpc>
            </a:pPr>
            <a:r>
              <a:rPr lang="zh-CN" altLang="en-US" dirty="0"/>
              <a:t>修改foundation\ace\ace_engine_lite\frameworks\</a:t>
            </a:r>
            <a:r>
              <a:rPr lang="zh-CN" altLang="en-US" dirty="0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BUILD.gn</a:t>
            </a:r>
            <a:r>
              <a:rPr lang="zh-CN" altLang="en-US" dirty="0"/>
              <a:t>，在public_deps中添加以下代码</a:t>
            </a:r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801041" y="4481118"/>
            <a:ext cx="5056959" cy="5766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"//drivers/adapter/uhdf/manager:hdf_core",</a:t>
            </a:r>
            <a:endParaRPr lang="zh-CN" altLang="zh-CN" sz="800" dirty="0"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/>
          <p:nvPr/>
        </p:nvSpPr>
        <p:spPr>
          <a:xfrm>
            <a:off x="756920" y="1324610"/>
            <a:ext cx="10818495" cy="4435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26670" algn="l" rtl="0" eaLnBrk="0">
              <a:lnSpc>
                <a:spcPct val="97000"/>
              </a:lnSpc>
            </a:pP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驱动代码led文件夹</a:t>
            </a: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sz="2400" kern="0" spc="11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./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device</a:t>
            </a:r>
            <a:r>
              <a:rPr sz="2400" kern="0" spc="11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/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st</a:t>
            </a:r>
            <a:r>
              <a:rPr sz="2400" kern="0" spc="11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/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drivers</a:t>
            </a:r>
            <a:endParaRPr sz="2400" b="1" kern="0" spc="-1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lvl="1" algn="l" rtl="0" eaLnBrk="0">
              <a:lnSpc>
                <a:spcPct val="97000"/>
              </a:lnSpc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、新增驱动代码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文件夹</a:t>
            </a:r>
            <a:endParaRPr lang="en-US" altLang="en-US" sz="1800" dirty="0"/>
          </a:p>
          <a:p>
            <a:pPr marL="469900" lvl="1" algn="l" rtl="0" eaLnBrk="0">
              <a:lnSpc>
                <a:spcPts val="1850"/>
              </a:lnSpc>
              <a:spcBef>
                <a:spcPts val="1030"/>
              </a:spcBef>
            </a:pP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drivers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路径下新建一个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目录，用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于存放驱动源码文件。</a:t>
            </a:r>
            <a:endParaRPr lang="en-US" altLang="en-US" sz="1500" dirty="0"/>
          </a:p>
          <a:p>
            <a:pPr lvl="1" algn="l" rtl="0" eaLnBrk="0">
              <a:lnSpc>
                <a:spcPct val="149000"/>
              </a:lnSpc>
            </a:pPr>
            <a:endParaRPr lang="en-US" altLang="en-US" sz="1000" dirty="0"/>
          </a:p>
          <a:p>
            <a:pPr marL="476885" lvl="1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、新增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led.c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驱动文件</a:t>
            </a:r>
            <a:endParaRPr lang="en-US" altLang="en-US" sz="1800" dirty="0"/>
          </a:p>
          <a:p>
            <a:pPr marL="469900" lvl="1" algn="l" rtl="0" eaLnBrk="0">
              <a:lnSpc>
                <a:spcPts val="1850"/>
              </a:lnSpc>
              <a:spcBef>
                <a:spcPts val="1030"/>
              </a:spcBef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drivers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路径下新建一个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.c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文件，该文件为驱动源码文件。</a:t>
            </a:r>
            <a:endParaRPr lang="en-US" altLang="en-US" sz="1500" dirty="0"/>
          </a:p>
          <a:p>
            <a:pPr lvl="1" algn="l" rtl="0" eaLnBrk="0">
              <a:lnSpc>
                <a:spcPct val="164000"/>
              </a:lnSpc>
            </a:pPr>
            <a:endParaRPr lang="en-US" altLang="en-US" sz="1000" dirty="0"/>
          </a:p>
          <a:p>
            <a:pPr marL="476885" lvl="1" algn="l" rtl="0" eaLnBrk="0">
              <a:lnSpc>
                <a:spcPct val="94000"/>
              </a:lnSpc>
              <a:spcBef>
                <a:spcPts val="545"/>
              </a:spcBef>
            </a:pP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、新增</a:t>
            </a:r>
            <a:r>
              <a:rPr sz="1800" b="1" kern="0" spc="-3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BUILD.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gn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  <a:endParaRPr lang="en-US" altLang="en-US" sz="1800" dirty="0"/>
          </a:p>
          <a:p>
            <a:pPr marL="469900" lvl="1" algn="l" rtl="0" eaLnBrk="0">
              <a:lnSpc>
                <a:spcPct val="100000"/>
              </a:lnSpc>
              <a:spcBef>
                <a:spcPts val="1095"/>
              </a:spcBef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drivers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9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路径下新建一个</a:t>
            </a:r>
            <a:r>
              <a:rPr sz="1500" kern="0" spc="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BUILD</a:t>
            </a:r>
            <a:r>
              <a:rPr sz="1500" kern="0" spc="9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500" kern="0" spc="0" dirty="0" err="1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gn</a:t>
            </a:r>
            <a:r>
              <a:rPr sz="1500" kern="0" spc="9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文件，该文</a:t>
            </a:r>
            <a:r>
              <a:rPr sz="1500" kern="0" spc="80" dirty="0" err="1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件为驱动源码编译脚本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sz="1500" kern="0" spc="8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69900" lvl="1" algn="l" rtl="0" eaLnBrk="0">
              <a:lnSpc>
                <a:spcPct val="100000"/>
              </a:lnSpc>
              <a:spcBef>
                <a:spcPts val="1095"/>
              </a:spcBef>
            </a:pPr>
            <a:endParaRPr lang="en-US" altLang="en-US" sz="1500" dirty="0"/>
          </a:p>
          <a:p>
            <a:pPr marL="26670" algn="l" rtl="0" eaLnBrk="0">
              <a:lnSpc>
                <a:spcPct val="97000"/>
              </a:lnSpc>
              <a:buClrTx/>
              <a:buSzTx/>
              <a:buFontTx/>
            </a:pP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驱动配置</a:t>
            </a: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</a:t>
            </a: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ed文件夹</a:t>
            </a:r>
            <a:r>
              <a:rPr lang="en-US" sz="24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sz="2400" b="1" kern="0" spc="-1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2400" kern="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./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device</a:t>
            </a:r>
            <a:r>
              <a:rPr sz="2400" kern="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/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st</a:t>
            </a:r>
            <a:r>
              <a:rPr sz="2400" kern="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/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bearpi</a:t>
            </a:r>
            <a:r>
              <a:rPr sz="2400" kern="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_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hm</a:t>
            </a:r>
            <a:r>
              <a:rPr sz="2400" kern="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_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micro</a:t>
            </a:r>
            <a:r>
              <a:rPr sz="2400" kern="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/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liteos</a:t>
            </a:r>
            <a:r>
              <a:rPr sz="2400" kern="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_a/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hdf</a:t>
            </a:r>
            <a:r>
              <a:rPr sz="2400" kern="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_</a:t>
            </a:r>
            <a:r>
              <a:rPr sz="24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config</a:t>
            </a:r>
            <a:endParaRPr sz="2400" b="1" kern="0" spc="-10" dirty="0"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71170" lvl="1" algn="l" rtl="0" eaLnBrk="0">
              <a:lnSpc>
                <a:spcPct val="97000"/>
              </a:lnSpc>
              <a:spcBef>
                <a:spcPts val="550"/>
              </a:spcBef>
            </a:pP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、新增驱动配置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文件夹</a:t>
            </a:r>
            <a:endParaRPr lang="en-US" altLang="en-US" sz="1800" dirty="0"/>
          </a:p>
          <a:p>
            <a:pPr marL="469900" lvl="1" algn="l" rtl="0" eaLnBrk="0">
              <a:lnSpc>
                <a:spcPct val="100000"/>
              </a:lnSpc>
              <a:spcBef>
                <a:spcPts val="1025"/>
              </a:spcBef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bearpi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hm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micro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liteos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_a/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config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下新建一个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目录，</a:t>
            </a:r>
            <a:r>
              <a:rPr sz="1500" kern="0" spc="43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用于存放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驱动配置文件。</a:t>
            </a:r>
            <a:endParaRPr lang="en-US" altLang="en-US" sz="1500" dirty="0"/>
          </a:p>
          <a:p>
            <a:pPr lvl="1" algn="l" rtl="0" eaLnBrk="0">
              <a:lnSpc>
                <a:spcPct val="169000"/>
              </a:lnSpc>
            </a:pPr>
            <a:endParaRPr lang="en-US" altLang="en-US" sz="1000" dirty="0"/>
          </a:p>
          <a:p>
            <a:pPr marL="478155" lvl="1" algn="l" rtl="0" eaLnBrk="0">
              <a:lnSpc>
                <a:spcPct val="94000"/>
              </a:lnSpc>
              <a:spcBef>
                <a:spcPts val="545"/>
              </a:spcBef>
            </a:pP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、新增驱动配置文件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ed_config.hcs</a:t>
            </a:r>
            <a:endParaRPr lang="en-US" altLang="en-US" sz="1800" dirty="0"/>
          </a:p>
          <a:p>
            <a:pPr lvl="1" algn="l" rtl="0" eaLnBrk="0">
              <a:lnSpc>
                <a:spcPct val="101000"/>
              </a:lnSpc>
            </a:pPr>
            <a:endParaRPr lang="en-US" altLang="en-US" sz="900" dirty="0"/>
          </a:p>
          <a:p>
            <a:pPr marL="469900" lvl="1" algn="l" rtl="0" eaLnBrk="0">
              <a:lnSpc>
                <a:spcPct val="100000"/>
              </a:lnSpc>
              <a:spcBef>
                <a:spcPts val="5"/>
              </a:spcBef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device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bearpi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hm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micro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liteos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_a/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hdf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config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500" kern="0" spc="100" dirty="0">
                <a:solidFill>
                  <a:srgbClr val="40485B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路径下新建一个</a:t>
            </a:r>
            <a:r>
              <a:rPr sz="1500" kern="0" spc="0" dirty="0">
                <a:solidFill>
                  <a:srgbClr val="242728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led</a:t>
            </a:r>
            <a:r>
              <a:rPr sz="1500" kern="0" spc="90" dirty="0">
                <a:solidFill>
                  <a:srgbClr val="242728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_</a:t>
            </a:r>
            <a:r>
              <a:rPr sz="1500" kern="0" spc="0" dirty="0">
                <a:solidFill>
                  <a:srgbClr val="242728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config</a:t>
            </a:r>
            <a:r>
              <a:rPr sz="1500" kern="0" spc="90" dirty="0">
                <a:solidFill>
                  <a:srgbClr val="242728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r>
              <a:rPr sz="1500" kern="0" spc="0" dirty="0">
                <a:solidFill>
                  <a:srgbClr val="242728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hcs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文件，该文件为驱动配置文件。</a:t>
            </a:r>
            <a:endParaRPr lang="en-US" altLang="en-US" sz="1500" dirty="0"/>
          </a:p>
        </p:txBody>
      </p:sp>
      <p:sp>
        <p:nvSpPr>
          <p:cNvPr id="20" name="textbox 20"/>
          <p:cNvSpPr/>
          <p:nvPr/>
        </p:nvSpPr>
        <p:spPr>
          <a:xfrm>
            <a:off x="-11937" y="429695"/>
            <a:ext cx="6839584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7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4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添加LED驱动文件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8"/>
          <p:cNvSpPr/>
          <p:nvPr/>
        </p:nvSpPr>
        <p:spPr>
          <a:xfrm>
            <a:off x="548640" y="1650354"/>
            <a:ext cx="11503660" cy="285633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8415" eaLnBrk="0">
              <a:lnSpc>
                <a:spcPct val="94000"/>
              </a:lnSpc>
            </a:pPr>
            <a:r>
              <a:rPr lang="zh-CN" altLang="en-US" dirty="0"/>
              <a:t>示例代码编译、烧录后，使用我们安装好的</a:t>
            </a:r>
            <a:r>
              <a:rPr lang="en-US" altLang="zh-CN" dirty="0" err="1"/>
              <a:t>LED.hap</a:t>
            </a:r>
            <a:r>
              <a:rPr lang="zh-CN" altLang="en-US" dirty="0"/>
              <a:t>应用即可进行测试。</a:t>
            </a:r>
            <a:endParaRPr lang="en-US" altLang="zh-CN" dirty="0"/>
          </a:p>
          <a:p>
            <a:pPr marL="18415" eaLnBrk="0">
              <a:lnSpc>
                <a:spcPct val="94000"/>
              </a:lnSpc>
            </a:pPr>
            <a:endParaRPr lang="en-US" altLang="zh-CN" dirty="0">
              <a:solidFill>
                <a:srgbClr val="FF0000"/>
              </a:solidFill>
            </a:endParaRPr>
          </a:p>
          <a:p>
            <a:pPr marL="18415" eaLnBrk="0">
              <a:lnSpc>
                <a:spcPct val="94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注意：之前因为修改过</a:t>
            </a:r>
            <a:r>
              <a:rPr lang="en-US" altLang="zh-CN" sz="1600" dirty="0">
                <a:solidFill>
                  <a:srgbClr val="FF0000"/>
                </a:solidFill>
              </a:rPr>
              <a:t>led</a:t>
            </a:r>
            <a:r>
              <a:rPr lang="zh-CN" altLang="en-US" sz="1600" dirty="0">
                <a:solidFill>
                  <a:srgbClr val="FF0000"/>
                </a:solidFill>
              </a:rPr>
              <a:t>的配置（引脚号</a:t>
            </a:r>
            <a:r>
              <a:rPr lang="en-US" altLang="zh-CN" sz="1600" dirty="0">
                <a:solidFill>
                  <a:srgbClr val="FF0000"/>
                </a:solidFill>
              </a:rPr>
              <a:t>13-&gt;17</a:t>
            </a:r>
            <a:r>
              <a:rPr lang="zh-CN" altLang="en-US" sz="1600" dirty="0">
                <a:solidFill>
                  <a:srgbClr val="FF0000"/>
                </a:solidFill>
              </a:rPr>
              <a:t>），所以</a:t>
            </a:r>
            <a:r>
              <a:rPr lang="en-US" altLang="zh-CN" sz="1600" dirty="0">
                <a:solidFill>
                  <a:srgbClr val="FF0000"/>
                </a:solidFill>
              </a:rPr>
              <a:t>hap</a:t>
            </a:r>
            <a:r>
              <a:rPr lang="zh-CN" altLang="en-US" sz="1600" dirty="0">
                <a:solidFill>
                  <a:srgbClr val="FF0000"/>
                </a:solidFill>
              </a:rPr>
              <a:t>控制的还是外接</a:t>
            </a:r>
            <a:r>
              <a:rPr lang="en-US" altLang="zh-CN" sz="1600" dirty="0">
                <a:solidFill>
                  <a:srgbClr val="FF0000"/>
                </a:solidFill>
              </a:rPr>
              <a:t>LED</a:t>
            </a:r>
            <a:r>
              <a:rPr lang="zh-CN" altLang="en-US" sz="1600" dirty="0">
                <a:solidFill>
                  <a:srgbClr val="FF0000"/>
                </a:solidFill>
              </a:rPr>
              <a:t>（如果想要控制板载</a:t>
            </a:r>
            <a:r>
              <a:rPr lang="en-US" altLang="zh-CN" sz="1600" dirty="0">
                <a:solidFill>
                  <a:srgbClr val="FF0000"/>
                </a:solidFill>
              </a:rPr>
              <a:t>LED</a:t>
            </a:r>
            <a:r>
              <a:rPr lang="zh-CN" altLang="en-US" sz="1600" dirty="0">
                <a:solidFill>
                  <a:srgbClr val="FF0000"/>
                </a:solidFill>
              </a:rPr>
              <a:t>改回原引脚</a:t>
            </a:r>
            <a:r>
              <a:rPr lang="en-US" altLang="zh-CN" sz="1600" dirty="0">
                <a:solidFill>
                  <a:srgbClr val="FF0000"/>
                </a:solidFill>
              </a:rPr>
              <a:t>13</a:t>
            </a:r>
            <a:r>
              <a:rPr lang="zh-CN" altLang="en-US" sz="1600" dirty="0">
                <a:solidFill>
                  <a:srgbClr val="FF0000"/>
                </a:solidFill>
              </a:rPr>
              <a:t>即可）。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8415" eaLnBrk="0">
              <a:lnSpc>
                <a:spcPct val="94000"/>
              </a:lnSpc>
            </a:pPr>
            <a:endParaRPr lang="en-US" altLang="zh-CN" dirty="0">
              <a:solidFill>
                <a:srgbClr val="FF0000"/>
              </a:solidFill>
            </a:endParaRPr>
          </a:p>
          <a:p>
            <a:pPr marL="18415" eaLnBrk="0">
              <a:lnSpc>
                <a:spcPct val="94000"/>
              </a:lnSpc>
            </a:pPr>
            <a:r>
              <a:rPr lang="zh-CN" altLang="en-US" dirty="0"/>
              <a:t>那么为什么经过刚刚一番操作，就可以实现了呢？此外，定义好的</a:t>
            </a:r>
            <a:r>
              <a:rPr lang="en-US" altLang="zh-CN" dirty="0"/>
              <a:t>JS API</a:t>
            </a:r>
            <a:r>
              <a:rPr lang="zh-CN" altLang="en-US" dirty="0"/>
              <a:t>又是在哪里调用，如何调用的呢？</a:t>
            </a:r>
            <a:endParaRPr lang="en-US" altLang="zh-CN" dirty="0"/>
          </a:p>
          <a:p>
            <a:pPr marL="18415" eaLnBrk="0">
              <a:lnSpc>
                <a:spcPct val="94000"/>
              </a:lnSpc>
            </a:pPr>
            <a:endParaRPr lang="en-US" altLang="zh-CN" dirty="0"/>
          </a:p>
          <a:p>
            <a:pPr marL="18415" eaLnBrk="0">
              <a:lnSpc>
                <a:spcPct val="94000"/>
              </a:lnSpc>
            </a:pPr>
            <a:r>
              <a:rPr lang="zh-CN" altLang="en-US" dirty="0"/>
              <a:t>这些 “链条” 将在下一节中将对相关配置和代码进行讲解，这个链条上包括三个部分</a:t>
            </a:r>
            <a:r>
              <a:rPr lang="en-US" altLang="zh-CN" dirty="0">
                <a:solidFill>
                  <a:srgbClr val="FF0000"/>
                </a:solidFill>
              </a:rPr>
              <a:t>HAP</a:t>
            </a:r>
            <a:r>
              <a:rPr lang="zh-CN" altLang="en-US" dirty="0">
                <a:solidFill>
                  <a:srgbClr val="FF0000"/>
                </a:solidFill>
              </a:rPr>
              <a:t>、驱动、业务代码</a:t>
            </a:r>
            <a:r>
              <a:rPr lang="zh-CN" altLang="en-US" dirty="0"/>
              <a:t>。</a:t>
            </a:r>
            <a:endParaRPr lang="en-US" altLang="en-US" dirty="0"/>
          </a:p>
        </p:txBody>
      </p:sp>
      <p:sp>
        <p:nvSpPr>
          <p:cNvPr id="60" name="textbox 60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5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500" b="1" u="sng" kern="0" spc="-1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运行调试</a:t>
            </a:r>
            <a:r>
              <a:rPr sz="3500" b="1" u="sng" kern="0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pic>
        <p:nvPicPr>
          <p:cNvPr id="3" name="b2fb818c54c10117f8f4547b2acdff60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7520" y="3564255"/>
            <a:ext cx="5314950" cy="3096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8"/>
          <p:cNvSpPr/>
          <p:nvPr/>
        </p:nvSpPr>
        <p:spPr>
          <a:xfrm>
            <a:off x="-11937" y="411920"/>
            <a:ext cx="6839584" cy="560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  <a:tabLst>
                <a:tab pos="369570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6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sz="3200" u="sng" kern="0" spc="5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200" u="sng" kern="0" spc="-2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本节小结</a:t>
            </a: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200" dirty="0"/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58614" y="424620"/>
            <a:ext cx="509591" cy="459875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801803" y="1264126"/>
            <a:ext cx="3665854" cy="718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1、掌握如何添加JS API 接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口</a:t>
            </a:r>
            <a:endParaRPr lang="en-US" altLang="en-US" sz="2000" dirty="0"/>
          </a:p>
          <a:p>
            <a:pPr algn="l" rtl="0" eaLnBrk="0">
              <a:lnSpc>
                <a:spcPct val="108000"/>
              </a:lnSpc>
            </a:pPr>
            <a:endParaRPr lang="en-US" altLang="en-US" sz="6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2、掌握如何编写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c++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业务代码</a:t>
            </a:r>
            <a:endParaRPr lang="en-US" altLang="en-US" sz="2000" dirty="0"/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/>
          <p:nvPr/>
        </p:nvSpPr>
        <p:spPr>
          <a:xfrm>
            <a:off x="803705" y="1409172"/>
            <a:ext cx="5106034" cy="1607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indent="0" algn="l" rtl="0" eaLnBrk="0" fontAlgn="auto">
              <a:lnSpc>
                <a:spcPct val="150000"/>
              </a:lnSpc>
            </a:pPr>
            <a:endParaRPr lang="en-US" altLang="en-US" sz="100" dirty="0"/>
          </a:p>
          <a:p>
            <a:pPr marL="12700" eaLnBrk="0">
              <a:lnSpc>
                <a:spcPct val="150000"/>
              </a:lnSpc>
            </a:pPr>
            <a:r>
              <a:rPr lang="en-US" altLang="zh-CN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•  </a:t>
            </a:r>
            <a:r>
              <a:rPr lang="zh-CN" altLang="en-US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驱动代码</a:t>
            </a:r>
            <a:endParaRPr lang="en-US" altLang="zh-CN" sz="2100" kern="0" spc="8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eaLnBrk="0">
              <a:lnSpc>
                <a:spcPct val="150000"/>
              </a:lnSpc>
            </a:pPr>
            <a:r>
              <a:rPr lang="en-US" altLang="zh-CN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•  </a:t>
            </a:r>
            <a:r>
              <a:rPr lang="zh-CN" altLang="en-US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业务代码</a:t>
            </a:r>
            <a:endParaRPr lang="en-US" sz="2100" kern="0" spc="8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•  </a:t>
            </a:r>
            <a:r>
              <a:rPr lang="en-US" sz="2100" kern="0" spc="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 API</a:t>
            </a:r>
            <a:endParaRPr sz="2100" kern="0" spc="80" dirty="0"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-12065" y="440055"/>
            <a:ext cx="7746365" cy="537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  <a:buClrTx/>
              <a:buSzTx/>
              <a:buFontTx/>
              <a:tabLst>
                <a:tab pos="380365" algn="l"/>
                <a:tab pos="6826250" algn="l"/>
              </a:tabLst>
            </a:pPr>
            <a:r>
              <a:rPr sz="3200" u="sng" kern="0" spc="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200" kern="0" spc="190" dirty="0">
                <a:solidFill>
                  <a:srgbClr val="C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200" u="sng" kern="0" spc="28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sz="3200" u="sng" kern="0" spc="-240" dirty="0" err="1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r>
              <a:rPr lang="en-US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200" u="sng" kern="0" spc="-240" dirty="0">
                <a:solidFill>
                  <a:srgbClr val="C0000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相关配置和代码讲解</a:t>
            </a:r>
            <a:endParaRPr sz="3200" u="sng" kern="0" spc="-240" dirty="0">
              <a:solidFill>
                <a:srgbClr val="C00000">
                  <a:alpha val="100000"/>
                </a:srgbClr>
              </a:solidFill>
              <a:uFill>
                <a:solidFill>
                  <a:srgbClr val="BF1A21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68808" y="452627"/>
            <a:ext cx="434340" cy="40538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1213031" y="2608781"/>
            <a:ext cx="6096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.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└── </a:t>
            </a:r>
            <a:r>
              <a:rPr lang="zh-CN" altLang="en-US" b="1" dirty="0">
                <a:latin typeface="Courier New" panose="02070309020205020404" charset="0"/>
                <a:cs typeface="Courier New" panose="02070309020205020404" charset="0"/>
              </a:rPr>
              <a:t>drivers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</a:t>
            </a:r>
            <a:r>
              <a:rPr lang="zh-CN" altLang="en-US" dirty="0">
                <a:latin typeface="Courier New" panose="02070309020205020404" charset="0"/>
                <a:cs typeface="Courier New" panose="02070309020205020404" charset="0"/>
                <a:sym typeface="+mn-ea"/>
              </a:rPr>
              <a:t>└──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BUILD.gn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└──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│──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led.c</a:t>
            </a:r>
            <a:endParaRPr lang="zh-CN" altLang="en-US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dirty="0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BUILD.gn</a:t>
            </a:r>
            <a:endParaRPr lang="zh-CN" altLang="en-US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  <a:p>
            <a:endParaRPr lang="zh-CN" altLang="en-US" dirty="0">
              <a:solidFill>
                <a:srgbClr val="FF0000"/>
              </a:solidFill>
              <a:highlight>
                <a:srgbClr val="00FFFF"/>
              </a:highlight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5477056" y="2608781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.</a:t>
            </a:r>
            <a:endParaRPr lang="zh-CN" altLang="en-US"/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└── device      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└── st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└── bearpi_hm_micro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└── liteos_a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└── </a:t>
            </a:r>
            <a:r>
              <a:rPr lang="zh-CN" altLang="en-US" b="1">
                <a:latin typeface="Courier New" panose="02070309020205020404" charset="0"/>
                <a:cs typeface="Courier New" panose="02070309020205020404" charset="0"/>
              </a:rPr>
              <a:t>hdf_config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└──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endParaRPr lang="zh-CN" alt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                        └── 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device_info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.hcs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    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    └──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charset="0"/>
                <a:cs typeface="Courier New" panose="02070309020205020404" charset="0"/>
              </a:rPr>
              <a:t>led</a:t>
            </a:r>
            <a:endParaRPr lang="zh-CN" alt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                      </a:t>
            </a:r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└──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led_config.hcs</a:t>
            </a:r>
            <a:endParaRPr lang="zh-CN" altLang="en-US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142829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源码目录</a:t>
            </a:r>
            <a:endParaRPr lang="zh-CN" altLang="en-US" b="1" dirty="0"/>
          </a:p>
        </p:txBody>
      </p:sp>
      <p:sp>
        <p:nvSpPr>
          <p:cNvPr id="12" name="文本框 4"/>
          <p:cNvSpPr txBox="1"/>
          <p:nvPr/>
        </p:nvSpPr>
        <p:spPr>
          <a:xfrm>
            <a:off x="5477056" y="1810586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配置目录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326571" y="2370656"/>
            <a:ext cx="4930775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391966" y="2370656"/>
            <a:ext cx="6181090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5861" y="1222310"/>
            <a:ext cx="1059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这里使用的驱动代码，就是之前控制</a:t>
            </a:r>
            <a:r>
              <a:rPr lang="en-US" altLang="zh-CN" dirty="0"/>
              <a:t>led</a:t>
            </a:r>
            <a:r>
              <a:rPr lang="zh-CN" altLang="en-US" dirty="0"/>
              <a:t>时编写的驱动代码，即</a:t>
            </a:r>
            <a:r>
              <a:rPr lang="en-US" altLang="zh-CN" dirty="0" err="1"/>
              <a:t>led.c</a:t>
            </a:r>
            <a:r>
              <a:rPr lang="zh-CN" altLang="en-US" dirty="0"/>
              <a:t>，相关配置在前文已做说明。</a:t>
            </a:r>
            <a:endParaRPr lang="zh-CN" alt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7568" y="1205780"/>
            <a:ext cx="10132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2000" b="0" i="0" dirty="0">
                <a:solidFill>
                  <a:schemeClr val="accent5"/>
                </a:solidFill>
                <a:latin typeface="SFMono-Regular"/>
                <a:ea typeface="SFMono-Regular"/>
              </a:rPr>
              <a:t>foundation\ace\</a:t>
            </a:r>
            <a:r>
              <a:rPr lang="en-US" altLang="zh-CN" sz="2000" b="0" i="0" dirty="0" err="1">
                <a:solidFill>
                  <a:schemeClr val="accent5"/>
                </a:solidFill>
                <a:latin typeface="SFMono-Regular"/>
                <a:ea typeface="SFMono-Regular"/>
              </a:rPr>
              <a:t>ace_engine_lite</a:t>
            </a:r>
            <a:r>
              <a:rPr lang="en-US" altLang="zh-CN" sz="2000" b="0" i="0" dirty="0">
                <a:solidFill>
                  <a:schemeClr val="accent5"/>
                </a:solidFill>
                <a:latin typeface="SFMono-Regular"/>
                <a:ea typeface="SFMono-Regular"/>
              </a:rPr>
              <a:t>\frameworks\</a:t>
            </a:r>
            <a:r>
              <a:rPr lang="en-US" altLang="zh-CN" sz="2000" b="0" i="0" dirty="0" err="1">
                <a:solidFill>
                  <a:schemeClr val="accent5"/>
                </a:solidFill>
                <a:latin typeface="SFMono-Regular"/>
                <a:ea typeface="SFMono-Regular"/>
              </a:rPr>
              <a:t>src</a:t>
            </a:r>
            <a:r>
              <a:rPr lang="en-US" altLang="zh-CN" sz="2000" b="0" i="0" dirty="0">
                <a:solidFill>
                  <a:schemeClr val="accent5"/>
                </a:solidFill>
                <a:latin typeface="SFMono-Regular"/>
                <a:ea typeface="SFMono-Regular"/>
              </a:rPr>
              <a:t>\core\modules\app_module.cpp</a:t>
            </a:r>
            <a:endParaRPr lang="en-US" altLang="zh-CN" sz="2000" b="0" i="0" dirty="0">
              <a:solidFill>
                <a:schemeClr val="accent5"/>
              </a:solidFill>
              <a:latin typeface="SFMono-Regular"/>
              <a:ea typeface="SFMono-Regula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568" y="1800316"/>
            <a:ext cx="1041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业务代码位于上述路径下，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事实上，因为使用的是同一套驱动，所以这和之前编写</a:t>
            </a:r>
            <a:r>
              <a:rPr lang="en-US" altLang="zh-CN" dirty="0" err="1"/>
              <a:t>my_led_app.c</a:t>
            </a:r>
            <a:r>
              <a:rPr lang="zh-CN" altLang="en-US" dirty="0"/>
              <a:t>的业务代码在对驱动服务的获取和交互方式上是非常相似的，但由于加入了与</a:t>
            </a:r>
            <a:r>
              <a:rPr lang="en-US" altLang="zh-CN" dirty="0"/>
              <a:t>HAP</a:t>
            </a:r>
            <a:r>
              <a:rPr lang="zh-CN" altLang="en-US" dirty="0"/>
              <a:t>的交互，还是有一些不一样的地方的。</a:t>
            </a:r>
            <a:endParaRPr lang="zh-CN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7568" y="1205780"/>
            <a:ext cx="1013200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2000" b="0" i="0" dirty="0">
                <a:solidFill>
                  <a:schemeClr val="accent5"/>
                </a:solidFill>
                <a:latin typeface="汉仪君黑-45简" panose="020B0604020202020204" charset="-122"/>
                <a:ea typeface="汉仪君黑-45简" panose="020B0604020202020204" charset="-122"/>
                <a:sym typeface="汉仪君黑-45简" panose="020B0604020202020204" charset="-122"/>
              </a:rPr>
              <a:t>foundation\ace\</a:t>
            </a:r>
            <a:r>
              <a:rPr lang="en-US" altLang="zh-CN" sz="2000" b="0" i="0" dirty="0" err="1">
                <a:solidFill>
                  <a:schemeClr val="accent5"/>
                </a:solidFill>
                <a:latin typeface="汉仪君黑-45简" panose="020B0604020202020204" charset="-122"/>
                <a:ea typeface="汉仪君黑-45简" panose="020B0604020202020204" charset="-122"/>
                <a:sym typeface="汉仪君黑-45简" panose="020B0604020202020204" charset="-122"/>
              </a:rPr>
              <a:t>ace_engine_lite</a:t>
            </a:r>
            <a:r>
              <a:rPr lang="en-US" altLang="zh-CN" sz="2000" b="0" i="0" dirty="0">
                <a:solidFill>
                  <a:schemeClr val="accent5"/>
                </a:solidFill>
                <a:latin typeface="汉仪君黑-45简" panose="020B0604020202020204" charset="-122"/>
                <a:ea typeface="汉仪君黑-45简" panose="020B0604020202020204" charset="-122"/>
                <a:sym typeface="汉仪君黑-45简" panose="020B0604020202020204" charset="-122"/>
              </a:rPr>
              <a:t>\frameworks\</a:t>
            </a:r>
            <a:r>
              <a:rPr lang="en-US" altLang="zh-CN" sz="2000" b="0" i="0" dirty="0" err="1">
                <a:solidFill>
                  <a:schemeClr val="accent5"/>
                </a:solidFill>
                <a:latin typeface="汉仪君黑-45简" panose="020B0604020202020204" charset="-122"/>
                <a:ea typeface="汉仪君黑-45简" panose="020B0604020202020204" charset="-122"/>
                <a:sym typeface="汉仪君黑-45简" panose="020B0604020202020204" charset="-122"/>
              </a:rPr>
              <a:t>src</a:t>
            </a:r>
            <a:r>
              <a:rPr lang="en-US" altLang="zh-CN" sz="2000" b="0" i="0" dirty="0">
                <a:solidFill>
                  <a:schemeClr val="accent5"/>
                </a:solidFill>
                <a:latin typeface="汉仪君黑-45简" panose="020B0604020202020204" charset="-122"/>
                <a:ea typeface="汉仪君黑-45简" panose="020B0604020202020204" charset="-122"/>
                <a:sym typeface="汉仪君黑-45简" panose="020B0604020202020204" charset="-122"/>
              </a:rPr>
              <a:t>\core\modules\app_module.cpp</a:t>
            </a:r>
            <a:endParaRPr lang="en-US" altLang="zh-CN" sz="2000" b="0" i="0" dirty="0">
              <a:solidFill>
                <a:schemeClr val="accent5"/>
              </a:solidFill>
              <a:latin typeface="汉仪君黑-45简" panose="020B0604020202020204" charset="-122"/>
              <a:ea typeface="汉仪君黑-45简" panose="020B0604020202020204" charset="-122"/>
              <a:sym typeface="汉仪君黑-45简" panose="020B0604020202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67" y="1772816"/>
            <a:ext cx="1073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JS</a:t>
            </a:r>
            <a:r>
              <a:rPr lang="zh-CN" altLang="en-US" dirty="0"/>
              <a:t> 控制</a:t>
            </a:r>
            <a:r>
              <a:rPr lang="en-US" altLang="zh-CN" dirty="0"/>
              <a:t>led</a:t>
            </a:r>
            <a:r>
              <a:rPr lang="zh-CN" altLang="en-US" dirty="0"/>
              <a:t>中，使用的驱动服务仍是之前我们编写的</a:t>
            </a:r>
            <a:r>
              <a:rPr lang="en-US" altLang="zh-CN" dirty="0" err="1"/>
              <a:t>led.c</a:t>
            </a:r>
            <a:r>
              <a:rPr lang="zh-CN" altLang="en-US" dirty="0"/>
              <a:t>驱动，因此使用的服务还是“</a:t>
            </a:r>
            <a:r>
              <a:rPr lang="en-US" altLang="zh-CN" dirty="0" err="1"/>
              <a:t>hdf_led</a:t>
            </a:r>
            <a:r>
              <a:rPr lang="zh-CN" altLang="en-US" dirty="0"/>
              <a:t>”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5110" y="2323322"/>
            <a:ext cx="11884025" cy="44508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platform :: host {</a:t>
            </a:r>
            <a:endParaRPr lang="en-US" altLang="zh-CN" sz="14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hostName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= "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platform_host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";</a:t>
            </a:r>
            <a:endParaRPr lang="en-US" altLang="zh-CN" sz="14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priority = 50;</a:t>
            </a:r>
            <a:endParaRPr lang="en-US" altLang="zh-CN" sz="14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4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device_led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:: device {             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led设备节点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device0 :: </a:t>
            </a:r>
            <a:r>
              <a:rPr lang="en-US" altLang="zh-CN" sz="1400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deviceNode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{        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led驱动的DeviceNode节点</a:t>
            </a:r>
            <a:endParaRPr lang="en-US" altLang="zh-CN" sz="1400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policy = 2;                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policy字段是驱动服务发布的策略，在驱动服务管理章节有详细介绍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priority = 10;            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驱动启动优先级（0-200），值越大优先级越低，建议默认配100，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                                        // 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优先级相同则不保证device的加载顺序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preload = 1;               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驱动按需加载字段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permission = 0777;         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驱动创建设备节点权限</a:t>
            </a:r>
            <a:endParaRPr lang="en-US" altLang="zh-CN" sz="1400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sz="1400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moduleName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= 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charset="0"/>
                <a:cs typeface="Courier New" panose="02070309020205020404" charset="0"/>
              </a:rPr>
              <a:t>"HDF_LED"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;   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驱动名称，该字段的值必须和驱动入口结构的moduleName值一致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serviceName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= </a:t>
            </a:r>
            <a:r>
              <a:rPr lang="en-US" altLang="zh-CN" dirty="0">
                <a:solidFill>
                  <a:schemeClr val="bg1"/>
                </a:solidFill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"</a:t>
            </a:r>
            <a:r>
              <a:rPr lang="en-US" altLang="zh-CN" dirty="0" err="1">
                <a:solidFill>
                  <a:schemeClr val="bg1"/>
                </a:solidFill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hdf_led</a:t>
            </a:r>
            <a:r>
              <a:rPr lang="en-US" altLang="zh-CN" dirty="0">
                <a:solidFill>
                  <a:schemeClr val="bg1"/>
                </a:solidFill>
                <a:highlight>
                  <a:srgbClr val="FF00FF"/>
                </a:highlight>
                <a:latin typeface="Courier New" panose="02070309020205020404" charset="0"/>
                <a:cs typeface="Courier New" panose="02070309020205020404" charset="0"/>
              </a:rPr>
              <a:t>"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;    //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驱动对外发布服务的名称，必须唯一</a:t>
            </a:r>
            <a:endParaRPr lang="en-US" altLang="zh-CN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    </a:t>
            </a:r>
            <a:r>
              <a:rPr lang="en-US" altLang="zh-CN" sz="1400" dirty="0" err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deviceMatchAttr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= "st_stm32mp157_led";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//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驱动私有数据匹配的关键字，必须和驱动私有数据配置表中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                                               //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的match_attr值相等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altLang="zh-CN" sz="1400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}  </a:t>
            </a:r>
            <a:endParaRPr lang="en-US" altLang="zh-CN" sz="1400" dirty="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endParaRPr lang="en-US" altLang="zh-CN" sz="14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device_gpio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 :: device {</a:t>
            </a:r>
            <a:endParaRPr lang="en-US" altLang="zh-CN" sz="14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... ...}</a:t>
            </a:r>
            <a:endParaRPr lang="en-US" altLang="zh-CN" sz="1400" dirty="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业务代码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1257" y="1184988"/>
            <a:ext cx="5001208" cy="9330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#include "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hdf_sbuf.h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#include "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hdf_io_service_if.h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#define LED_WRITE_READ 1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#define LED_SERVICE "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hdf_led</a:t>
            </a: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</a:t>
            </a:r>
            <a:endParaRPr lang="en-US" altLang="zh-CN" sz="1400" b="0" dirty="0">
              <a:solidFill>
                <a:schemeClr val="tx1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399" y="2457704"/>
            <a:ext cx="10624458" cy="2129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JSIValue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AppModule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lang="en-US" altLang="zh-CN" sz="1400" b="1" kern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ToggleLed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(const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JSIValue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thisVal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const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JSIValue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*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uint8_t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argsNum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zh-CN" altLang="zh-CN" sz="1400" dirty="0">
              <a:solidFill>
                <a:schemeClr val="tx1"/>
              </a:solidFill>
              <a:effectLst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zh-CN" altLang="zh-CN" sz="1400" dirty="0">
              <a:solidFill>
                <a:schemeClr val="tx1"/>
              </a:solidFill>
              <a:effectLst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HILOG_ERROR(HILOG_MODULE_ACE, "led button pressed.");</a:t>
            </a:r>
            <a:endParaRPr lang="zh-CN" altLang="zh-CN" sz="1400" dirty="0">
              <a:solidFill>
                <a:schemeClr val="tx1"/>
              </a:solidFill>
              <a:effectLst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+mn-ea"/>
                <a:cs typeface="+mn-cs"/>
              </a:rPr>
              <a:t>    struct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+mn-ea"/>
                <a:cs typeface="+mn-cs"/>
              </a:rPr>
              <a:t>HdfIoService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+mn-ea"/>
                <a:cs typeface="+mn-cs"/>
              </a:rPr>
              <a:t> *serv = </a:t>
            </a:r>
            <a:r>
              <a:rPr lang="en-US" altLang="zh-CN" sz="1400" b="0" kern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Consolas" panose="020B0609020204030204" pitchFamily="49" charset="0"/>
                <a:ea typeface="+mn-ea"/>
                <a:cs typeface="+mn-cs"/>
              </a:rPr>
              <a:t>HdfIoServiceBind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+mn-ea"/>
                <a:cs typeface="+mn-cs"/>
              </a:rPr>
              <a:t>(LED_SERVICE);</a:t>
            </a:r>
            <a:endParaRPr lang="en-US" altLang="zh-CN" sz="1400" b="0" kern="1200" dirty="0">
              <a:solidFill>
                <a:schemeClr val="tx1"/>
              </a:solidFill>
              <a:effectLst/>
              <a:highlight>
                <a:srgbClr val="00FF00"/>
              </a:highlight>
              <a:latin typeface="Consolas" panose="020B0609020204030204" pitchFamily="49" charset="0"/>
              <a:ea typeface="+mn-ea"/>
              <a:cs typeface="+mn-cs"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endParaRPr lang="zh-CN" altLang="zh-CN" sz="1400" dirty="0">
              <a:solidFill>
                <a:schemeClr val="tx1"/>
              </a:solidFill>
              <a:effectLst/>
              <a:highlight>
                <a:srgbClr val="00FF00"/>
              </a:highlight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……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Consolas" panose="020B0609020204030204" pitchFamily="49" charset="0"/>
              <a:ea typeface="+mn-ea"/>
              <a:cs typeface="+mn-cs"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endParaRPr lang="zh-CN" altLang="zh-CN" sz="1400" dirty="0">
              <a:solidFill>
                <a:schemeClr val="tx1"/>
              </a:solidFill>
              <a:effectLst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400" b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Consolas" panose="020B0609020204030204" pitchFamily="49" charset="0"/>
              </a:rPr>
              <a:t>GpioWriteRead</a:t>
            </a: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(serv, num, &amp;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replyData</a:t>
            </a: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……</a:t>
            </a:r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Consolas" panose="020B0609020204030204" pitchFamily="49" charset="0"/>
              <a:ea typeface="+mn-ea"/>
              <a:cs typeface="+mn-cs"/>
            </a:endParaRPr>
          </a:p>
          <a:p>
            <a:pPr marL="0" algn="l" rtl="0" eaLnBrk="1" latinLnBrk="0" hangingPunct="1">
              <a:lnSpc>
                <a:spcPts val="1500"/>
              </a:lnSpc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zh-CN" altLang="zh-CN" sz="14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399" y="5092972"/>
            <a:ext cx="9523446" cy="1452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static int </a:t>
            </a:r>
            <a:r>
              <a:rPr lang="en-US" altLang="zh-CN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GpioWriteRead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(struct 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HdfIoService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*serv, int32_t 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eventData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int32_t *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	……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ret = serv-&gt;dispatcher-&gt;Dispatch(&amp;serv-&gt;object, LED_WRITE_READ, data, reply);</a:t>
            </a:r>
            <a:endParaRPr lang="en-US" altLang="zh-CN" sz="1400" b="0" dirty="0">
              <a:solidFill>
                <a:schemeClr val="tx1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……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146041" y="2034073"/>
            <a:ext cx="3116424" cy="979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2276669" y="3166187"/>
            <a:ext cx="628262" cy="678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1595535" y="3996612"/>
            <a:ext cx="1125894" cy="1822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488676" y="1712397"/>
            <a:ext cx="138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驱动服务名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35486" y="2903962"/>
            <a:ext cx="2332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获取并绑定服务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68865" y="3509690"/>
            <a:ext cx="6060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相当于之前</a:t>
            </a:r>
            <a:r>
              <a:rPr lang="en-US" altLang="zh-CN" sz="1600" dirty="0" err="1">
                <a:solidFill>
                  <a:srgbClr val="FF0000"/>
                </a:solidFill>
              </a:rPr>
              <a:t>my_led_app.c</a:t>
            </a:r>
            <a:r>
              <a:rPr lang="zh-CN" altLang="en-US" sz="1600" dirty="0">
                <a:solidFill>
                  <a:srgbClr val="FF0000"/>
                </a:solidFill>
              </a:rPr>
              <a:t>中编写的</a:t>
            </a:r>
            <a:r>
              <a:rPr lang="en-US" altLang="zh-CN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SendEvent</a:t>
            </a:r>
            <a:endParaRPr lang="en-US" altLang="zh-CN" sz="16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二者都是由 内存分配、写入数据、发送数据（到驱动服务）、接收回复（来自驱动服务）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四个阶段组成。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39003" y="6054451"/>
            <a:ext cx="6612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SendEvent</a:t>
            </a:r>
            <a:r>
              <a:rPr lang="zh-CN" altLang="en-US" sz="1600" dirty="0">
                <a:solidFill>
                  <a:srgbClr val="FF0000"/>
                </a:solidFill>
              </a:rPr>
              <a:t>一样，通过</a:t>
            </a:r>
            <a:r>
              <a:rPr lang="en-US" altLang="zh-CN" sz="1600" dirty="0">
                <a:solidFill>
                  <a:srgbClr val="FF0000"/>
                </a:solidFill>
              </a:rPr>
              <a:t>dispatch</a:t>
            </a:r>
            <a:r>
              <a:rPr lang="zh-CN" altLang="en-US" sz="1600" dirty="0">
                <a:solidFill>
                  <a:srgbClr val="FF0000"/>
                </a:solidFill>
              </a:rPr>
              <a:t>沟通驱动层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17029" y="1250319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FF0000"/>
                </a:solidFill>
                <a:latin typeface="SFMono-Regular"/>
                <a:ea typeface="SFMono-Regular"/>
              </a:rPr>
              <a:t>app_module.cpp</a:t>
            </a:r>
            <a:r>
              <a:rPr lang="zh-CN" altLang="en-US" dirty="0">
                <a:latin typeface="SFMono-Regular"/>
                <a:ea typeface="SFMono-Regular"/>
              </a:rPr>
              <a:t>中新增了</a:t>
            </a:r>
            <a:r>
              <a:rPr lang="en-US" altLang="zh-CN" sz="18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ToggleLed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和</a:t>
            </a:r>
            <a:r>
              <a:rPr lang="en-US" altLang="zh-CN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GpioWriteRead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，其调用关系如图：</a:t>
            </a:r>
            <a:endParaRPr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6571" y="1175657"/>
            <a:ext cx="11262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大家应该可以发现，这部分代码看起来很吓人，但其实忽略掉那些关于</a:t>
            </a:r>
            <a:r>
              <a:rPr lang="en-US" altLang="zh-CN" dirty="0"/>
              <a:t>success</a:t>
            </a:r>
            <a:r>
              <a:rPr lang="zh-CN" altLang="en-US" dirty="0"/>
              <a:t>、</a:t>
            </a:r>
            <a:r>
              <a:rPr lang="en-US" altLang="zh-CN" dirty="0"/>
              <a:t>fail</a:t>
            </a:r>
            <a:r>
              <a:rPr lang="zh-CN" altLang="en-US" dirty="0"/>
              <a:t>、</a:t>
            </a:r>
            <a:r>
              <a:rPr lang="en-US" altLang="zh-CN" dirty="0"/>
              <a:t>complete</a:t>
            </a:r>
            <a:r>
              <a:rPr lang="zh-CN" altLang="en-US" dirty="0"/>
              <a:t>的相关回调和错误处理，在基本的调用上十分清晰，和前面实现</a:t>
            </a:r>
            <a:r>
              <a:rPr lang="en-US" altLang="zh-CN" dirty="0" err="1"/>
              <a:t>my_led_app.c</a:t>
            </a:r>
            <a:r>
              <a:rPr lang="zh-CN" altLang="en-US" dirty="0"/>
              <a:t>和并无二致。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这里的业务代码，和之前写的</a:t>
            </a:r>
            <a:r>
              <a:rPr lang="en-US" altLang="zh-CN" dirty="0" err="1"/>
              <a:t>my_led_app.c</a:t>
            </a:r>
            <a:r>
              <a:rPr lang="zh-CN" altLang="en-US" dirty="0"/>
              <a:t>业务代码，</a:t>
            </a:r>
            <a:r>
              <a:rPr lang="zh-CN" altLang="en-US" dirty="0">
                <a:solidFill>
                  <a:srgbClr val="FF0000"/>
                </a:solidFill>
              </a:rPr>
              <a:t>真正的区别在于这里多了</a:t>
            </a:r>
            <a:r>
              <a:rPr lang="en-US" altLang="zh-CN" dirty="0">
                <a:solidFill>
                  <a:srgbClr val="FF0000"/>
                </a:solidFill>
              </a:rPr>
              <a:t>JS API</a:t>
            </a:r>
            <a:r>
              <a:rPr lang="zh-CN" altLang="en-US" dirty="0">
                <a:solidFill>
                  <a:srgbClr val="FF0000"/>
                </a:solidFill>
              </a:rPr>
              <a:t>和来自</a:t>
            </a:r>
            <a:r>
              <a:rPr lang="en-US" altLang="zh-CN" dirty="0">
                <a:solidFill>
                  <a:srgbClr val="FF0000"/>
                </a:solidFill>
              </a:rPr>
              <a:t>HAP</a:t>
            </a:r>
            <a:r>
              <a:rPr lang="zh-CN" altLang="en-US" dirty="0">
                <a:solidFill>
                  <a:srgbClr val="FF0000"/>
                </a:solidFill>
              </a:rPr>
              <a:t>的交互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接下来，我换一种眼光，从</a:t>
            </a:r>
            <a:r>
              <a:rPr lang="en-US" altLang="zh-CN" dirty="0"/>
              <a:t>HAP</a:t>
            </a:r>
            <a:r>
              <a:rPr lang="zh-CN" altLang="en-US" dirty="0"/>
              <a:t>看起，更深入的解析这部分“古怪”的代码。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首先，我们将了解</a:t>
            </a:r>
            <a:r>
              <a:rPr lang="en-US" altLang="zh-CN" dirty="0"/>
              <a:t>hap</a:t>
            </a:r>
            <a:r>
              <a:rPr lang="zh-CN" altLang="en-US" dirty="0"/>
              <a:t>的基本结构，</a:t>
            </a:r>
            <a:r>
              <a:rPr lang="en-US" altLang="zh-CN" dirty="0"/>
              <a:t>led</a:t>
            </a:r>
            <a:r>
              <a:rPr lang="zh-CN" altLang="en-US" dirty="0"/>
              <a:t>控制的</a:t>
            </a:r>
            <a:r>
              <a:rPr lang="en-US" altLang="zh-CN" dirty="0"/>
              <a:t>hap</a:t>
            </a:r>
            <a:r>
              <a:rPr lang="zh-CN" altLang="en-US" dirty="0"/>
              <a:t>代码在课程资源中。</a:t>
            </a:r>
            <a:endParaRPr lang="zh-CN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6571" y="1175657"/>
            <a:ext cx="113646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JavaScript</a:t>
            </a:r>
            <a:r>
              <a:rPr lang="zh-CN" altLang="en-US" dirty="0"/>
              <a:t>是一种广泛用于网页开发的脚本语言，在开发过程中</a:t>
            </a:r>
            <a:r>
              <a:rPr lang="en-US" altLang="zh-CN" dirty="0"/>
              <a:t>JavaScript</a:t>
            </a:r>
            <a:r>
              <a:rPr lang="zh-CN" altLang="en-US" dirty="0"/>
              <a:t>与</a:t>
            </a:r>
            <a:r>
              <a:rPr lang="en-US" altLang="zh-CN" dirty="0"/>
              <a:t>HTML</a:t>
            </a:r>
            <a:r>
              <a:rPr lang="zh-CN" altLang="en-US" dirty="0"/>
              <a:t>和</a:t>
            </a:r>
            <a:r>
              <a:rPr lang="en-US" altLang="zh-CN" dirty="0"/>
              <a:t>CSS</a:t>
            </a:r>
            <a:r>
              <a:rPr lang="zh-CN" altLang="en-US" dirty="0"/>
              <a:t>配合协作，是构成现代网页的三大核心技术之一，其中，</a:t>
            </a:r>
            <a:r>
              <a:rPr lang="en-US" altLang="zh-CN" dirty="0"/>
              <a:t>HTML</a:t>
            </a:r>
            <a:r>
              <a:rPr lang="zh-CN" altLang="en-US" dirty="0"/>
              <a:t>负责网页的结构，</a:t>
            </a:r>
            <a:r>
              <a:rPr lang="en-US" altLang="zh-CN" dirty="0"/>
              <a:t>CSS</a:t>
            </a:r>
            <a:r>
              <a:rPr lang="zh-CN" altLang="en-US" dirty="0"/>
              <a:t>负责样式设计，而</a:t>
            </a:r>
            <a:r>
              <a:rPr lang="en-US" altLang="zh-CN" dirty="0"/>
              <a:t>JavaScript</a:t>
            </a:r>
            <a:r>
              <a:rPr lang="zh-CN" altLang="en-US" dirty="0"/>
              <a:t>则负责控制网页的行为和交互。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目前市面上主流的前端开发，基本都需要这三个核心模块。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在小熊派的</a:t>
            </a:r>
            <a:r>
              <a:rPr lang="en-US" altLang="zh-CN" dirty="0"/>
              <a:t>HAP</a:t>
            </a:r>
            <a:r>
              <a:rPr lang="zh-CN" altLang="en-US" dirty="0"/>
              <a:t>开发中，这三者分别对应为 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  <a:r>
              <a:rPr lang="en-US" altLang="zh-CN" sz="2400" dirty="0" err="1">
                <a:solidFill>
                  <a:srgbClr val="FF0000"/>
                </a:solidFill>
              </a:rPr>
              <a:t>js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  <a:r>
              <a:rPr lang="en-US" altLang="zh-CN" sz="2400" dirty="0" err="1">
                <a:solidFill>
                  <a:srgbClr val="FF0000"/>
                </a:solidFill>
              </a:rPr>
              <a:t>hml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  <a:r>
              <a:rPr lang="en-US" altLang="zh-CN" sz="2400" dirty="0" err="1">
                <a:solidFill>
                  <a:srgbClr val="FF0000"/>
                </a:solidFill>
              </a:rPr>
              <a:t>css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中所呈现的源代码。</a:t>
            </a:r>
            <a:endParaRPr lang="en-US" altLang="zh-CN" dirty="0"/>
          </a:p>
          <a:p>
            <a:r>
              <a:rPr lang="zh-CN" altLang="en-US" sz="1400" dirty="0"/>
              <a:t>（并非只有这三个文件，比如微信小程序中是</a:t>
            </a:r>
            <a:r>
              <a:rPr lang="en-US" altLang="zh-CN" sz="1400" dirty="0"/>
              <a:t>.</a:t>
            </a:r>
            <a:r>
              <a:rPr lang="en-US" altLang="zh-CN" sz="1400" dirty="0" err="1"/>
              <a:t>js</a:t>
            </a:r>
            <a:r>
              <a:rPr lang="zh-CN" altLang="en-US" sz="1400" dirty="0"/>
              <a:t>、</a:t>
            </a:r>
            <a:r>
              <a:rPr lang="en-US" altLang="zh-CN" sz="1400" dirty="0"/>
              <a:t>.</a:t>
            </a:r>
            <a:r>
              <a:rPr lang="en-US" altLang="zh-CN" sz="1400" dirty="0" err="1"/>
              <a:t>wxml</a:t>
            </a:r>
            <a:r>
              <a:rPr lang="zh-CN" altLang="en-US" sz="1400" dirty="0"/>
              <a:t>、</a:t>
            </a:r>
            <a:r>
              <a:rPr lang="en-US" altLang="zh-CN" sz="1400" dirty="0"/>
              <a:t>.</a:t>
            </a:r>
            <a:r>
              <a:rPr lang="en-US" altLang="zh-CN" sz="1400" dirty="0" err="1"/>
              <a:t>wxss</a:t>
            </a:r>
            <a:r>
              <a:rPr lang="zh-CN" altLang="en-US" sz="1400" dirty="0"/>
              <a:t>，另外还有一个</a:t>
            </a:r>
            <a:r>
              <a:rPr lang="en-US" altLang="zh-CN" sz="1400" dirty="0"/>
              <a:t>JSON</a:t>
            </a:r>
            <a:r>
              <a:rPr lang="zh-CN" altLang="en-US" sz="1400" dirty="0"/>
              <a:t>（用于声明一些界面样式、组件依赖））</a:t>
            </a:r>
            <a:endParaRPr lang="en-US" altLang="zh-CN" sz="1400" dirty="0"/>
          </a:p>
          <a:p>
            <a:endParaRPr lang="en-US" altLang="zh-CN" dirty="0"/>
          </a:p>
          <a:p>
            <a:r>
              <a:rPr lang="zh-CN" altLang="en-US" dirty="0"/>
              <a:t>这三者构成一个完整的 </a:t>
            </a:r>
            <a:r>
              <a:rPr lang="en-US" altLang="zh-CN" sz="2400" dirty="0">
                <a:solidFill>
                  <a:srgbClr val="FF0000"/>
                </a:solidFill>
              </a:rPr>
              <a:t>Page </a:t>
            </a:r>
            <a:r>
              <a:rPr lang="zh-CN" altLang="en-US" dirty="0"/>
              <a:t>界面，一个</a:t>
            </a:r>
            <a:r>
              <a:rPr lang="en-US" altLang="zh-CN" dirty="0"/>
              <a:t>page</a:t>
            </a:r>
            <a:r>
              <a:rPr lang="zh-CN" altLang="en-US" dirty="0"/>
              <a:t>界面就像网站的一页，不同</a:t>
            </a:r>
            <a:r>
              <a:rPr lang="en-US" altLang="zh-CN" dirty="0"/>
              <a:t>page</a:t>
            </a:r>
            <a:r>
              <a:rPr lang="zh-CN" altLang="en-US" dirty="0"/>
              <a:t>之间可以跳转，</a:t>
            </a:r>
            <a:r>
              <a:rPr lang="en-US" altLang="zh-CN" dirty="0"/>
              <a:t>page</a:t>
            </a:r>
            <a:r>
              <a:rPr lang="zh-CN" altLang="en-US" dirty="0"/>
              <a:t>上可以获取事件（点击）、输入、显示内容。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在后续的章节学习中，课程主要以讲解</a:t>
            </a:r>
            <a:r>
              <a:rPr lang="en-US" altLang="zh-CN" dirty="0"/>
              <a:t>JS</a:t>
            </a:r>
            <a:r>
              <a:rPr lang="zh-CN" altLang="en-US" dirty="0"/>
              <a:t>部分的源代码为重，而</a:t>
            </a:r>
            <a:r>
              <a:rPr lang="en-US" altLang="zh-CN" dirty="0" err="1"/>
              <a:t>hml</a:t>
            </a:r>
            <a:r>
              <a:rPr lang="zh-CN" altLang="en-US" dirty="0"/>
              <a:t>和</a:t>
            </a:r>
            <a:r>
              <a:rPr lang="en-US" altLang="zh-CN" dirty="0" err="1"/>
              <a:t>css</a:t>
            </a:r>
            <a:r>
              <a:rPr lang="zh-CN" altLang="en-US" dirty="0"/>
              <a:t>基本都是普通的前端开发（界面和样式设计），只对其中关键部分做描述，其中的代码和注释会放出来给大家做参考。</a:t>
            </a:r>
            <a:endParaRPr lang="en-US" altLang="zh-CN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6571" y="1085803"/>
            <a:ext cx="3470988" cy="56938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9170"/>
                </a:solidFill>
                <a:effectLst/>
                <a:latin typeface="Arial Unicode MS" panose="020B0604020202020204" charset="-122"/>
                <a:ea typeface="JetBrains Mono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close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9170"/>
                </a:solidFill>
                <a:effectLst/>
                <a:latin typeface="Arial Unicode MS" panose="020B0604020202020204" charset="-122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9170"/>
                </a:solidFill>
                <a:effectLst/>
                <a:latin typeface="Arial Unicode MS" panose="020B0604020202020204" charset="-122"/>
                <a:ea typeface="JetBrains Mono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from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  <a:t>'@system.app'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export default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data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title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  <a:t>'BearPi-HM Micro'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  <a:t>'0'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exit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terminate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let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ledcontrol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success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led_status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fail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complete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859801"/>
              </a:solidFill>
              <a:effectLst/>
              <a:latin typeface="Arial Unicode MS" panose="020B0604020202020204" charset="-122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FF0000"/>
                </a:solidFill>
                <a:latin typeface="Arial Unicode MS" panose="020B0604020202020204" charset="-122"/>
              </a:rPr>
              <a:t>……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89240" y="1306286"/>
            <a:ext cx="7163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JS</a:t>
            </a:r>
            <a:r>
              <a:rPr lang="zh-CN" altLang="en-US" dirty="0"/>
              <a:t>中，不同的开发平台可能会有所不同，</a:t>
            </a:r>
            <a:endParaRPr lang="en-US" altLang="zh-CN" dirty="0"/>
          </a:p>
          <a:p>
            <a:r>
              <a:rPr lang="zh-CN" altLang="en-US" dirty="0"/>
              <a:t>对于典型的</a:t>
            </a:r>
            <a:r>
              <a:rPr lang="en-US" altLang="zh-CN" dirty="0"/>
              <a:t>JS</a:t>
            </a:r>
            <a:r>
              <a:rPr lang="zh-CN" altLang="en-US" dirty="0"/>
              <a:t>而言，一般包括以下几个部分：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声明的全局变量，比如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9170"/>
                </a:solidFill>
                <a:effectLst/>
                <a:latin typeface="Arial Unicode MS" panose="020B0604020202020204" charset="-122"/>
                <a:ea typeface="JetBrains Mono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close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9170"/>
                </a:solidFill>
                <a:effectLst/>
                <a:latin typeface="Arial Unicode MS" panose="020B0604020202020204" charset="-122"/>
                <a:ea typeface="JetBrains Mono"/>
              </a:rPr>
              <a:t>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change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9170"/>
                </a:solidFill>
                <a:effectLst/>
                <a:latin typeface="Arial Unicode MS" panose="020B0604020202020204" charset="-122"/>
                <a:ea typeface="JetBrains Mono"/>
              </a:rPr>
              <a:t>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导入的接口库，比如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from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  <a:t>'@system.app'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export default </a:t>
            </a:r>
            <a:r>
              <a:rPr lang="zh-CN" altLang="en-US" dirty="0"/>
              <a:t>模块，用于导出模块成员，包括数据和函数。这些数据和函数可以在</a:t>
            </a:r>
            <a:r>
              <a:rPr lang="en-US" altLang="zh-CN" dirty="0" err="1"/>
              <a:t>js</a:t>
            </a:r>
            <a:r>
              <a:rPr lang="zh-CN" altLang="en-US" dirty="0"/>
              <a:t>内部、</a:t>
            </a:r>
            <a:r>
              <a:rPr lang="en-US" altLang="zh-CN" dirty="0" err="1"/>
              <a:t>hml</a:t>
            </a:r>
            <a:r>
              <a:rPr lang="zh-CN" altLang="en-US" dirty="0"/>
              <a:t>、</a:t>
            </a:r>
            <a:r>
              <a:rPr lang="en-US" altLang="zh-CN" dirty="0" err="1"/>
              <a:t>css</a:t>
            </a:r>
            <a:r>
              <a:rPr lang="zh-CN" altLang="en-US" sz="1400" dirty="0"/>
              <a:t>（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有时会用</a:t>
            </a:r>
            <a:r>
              <a:rPr lang="en-US" altLang="zh-CN" sz="1400" dirty="0" err="1"/>
              <a:t>js</a:t>
            </a:r>
            <a:r>
              <a:rPr lang="zh-CN" altLang="en-US" sz="1400" dirty="0"/>
              <a:t>的数据，另外</a:t>
            </a:r>
            <a:r>
              <a:rPr lang="en-US" altLang="zh-CN" sz="1400" dirty="0" err="1"/>
              <a:t>hml</a:t>
            </a:r>
            <a:r>
              <a:rPr lang="zh-CN" altLang="en-US" sz="1400" dirty="0"/>
              <a:t>中可以直接在组件里定义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，有时甚至不需要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文档的内容）</a:t>
            </a:r>
            <a:r>
              <a:rPr lang="zh-CN" altLang="en-US" dirty="0"/>
              <a:t>中被使用。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"/>
          <p:cNvSpPr/>
          <p:nvPr/>
        </p:nvSpPr>
        <p:spPr>
          <a:xfrm>
            <a:off x="761" y="925195"/>
            <a:ext cx="6814184" cy="31750"/>
          </a:xfrm>
          <a:prstGeom prst="rect">
            <a:avLst/>
          </a:prstGeom>
          <a:solidFill>
            <a:srgbClr val="BF1A21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" name="textbox 44"/>
          <p:cNvSpPr/>
          <p:nvPr/>
        </p:nvSpPr>
        <p:spPr>
          <a:xfrm>
            <a:off x="313871" y="429695"/>
            <a:ext cx="8208009" cy="517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200" dirty="0"/>
          </a:p>
          <a:p>
            <a:pPr marL="456565" algn="l" rtl="0" eaLnBrk="0">
              <a:lnSpc>
                <a:spcPct val="88000"/>
              </a:lnSpc>
              <a:tabLst>
                <a:tab pos="781685" algn="l"/>
              </a:tabLst>
            </a:pPr>
            <a:r>
              <a:rPr lang="zh-CN" altLang="en-US" sz="3500" kern="0" spc="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en-US" altLang="zh-CN" sz="3500" b="1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LED</a:t>
            </a:r>
            <a:r>
              <a:rPr lang="zh-CN" altLang="en-US" sz="3500" b="1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驱动实现</a:t>
            </a:r>
            <a:endParaRPr lang="zh-CN" altLang="en-US" sz="3500" dirty="0"/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615822" y="2341384"/>
            <a:ext cx="8593065" cy="29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390" y="1155065"/>
            <a:ext cx="9905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CN" altLang="en-US" dirty="0"/>
              <a:t>驱动实现包含驱动业务代码和驱动入口注册，在</a:t>
            </a:r>
            <a:r>
              <a:rPr lang="en-US" altLang="zh-CN" dirty="0" err="1"/>
              <a:t>led.c</a:t>
            </a:r>
            <a:r>
              <a:rPr lang="zh-CN" altLang="en-US" dirty="0"/>
              <a:t>文件中添加以下代码：</a:t>
            </a:r>
            <a:endParaRPr lang="zh-CN" altLang="en-US" dirty="0"/>
          </a:p>
          <a:p>
            <a:r>
              <a:rPr lang="zh-CN" altLang="en-US" dirty="0"/>
              <a:t>这里展示主要控制部分，完整代码见下页，来自网站：</a:t>
            </a:r>
            <a:r>
              <a:rPr lang="zh-CN" altLang="en-US" sz="1800" u="sng" kern="0" spc="-1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3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编写一个点亮</a:t>
            </a:r>
            <a:r>
              <a:rPr lang="en-US" altLang="zh-CN" sz="1800" u="sng" kern="0" spc="-10" dirty="0">
                <a:solidFill>
                  <a:srgbClr val="0563C1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hlinkClick r:id="rId3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LED</a:t>
            </a:r>
            <a:r>
              <a:rPr lang="zh-CN" altLang="en-US" sz="1800" u="sng" kern="0" spc="-1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3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灯程</a:t>
            </a:r>
            <a:r>
              <a:rPr lang="zh-CN" altLang="en-US" sz="1800" u="sng" kern="0" spc="-2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3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0563C1"/>
                      <wpsdc:hlinkUnderline xmlns:wpsdc="http://www.wps.cn/officeDocument/2017/drawingmlCustomData" val="0"/>
                    </a:ext>
                  </a:extLst>
                </a:hlinkClick>
              </a:rPr>
              <a:t>序</a:t>
            </a:r>
            <a:r>
              <a:rPr lang="zh-CN" altLang="en-US" sz="1800" u="sng" kern="0" spc="-20" dirty="0">
                <a:solidFill>
                  <a:srgbClr val="0563C1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en-US" altLang="zh-CN" dirty="0"/>
              <a:t>&gt;</a:t>
            </a:r>
            <a:endParaRPr lang="en-US" altLang="zh-CN" dirty="0"/>
          </a:p>
          <a:p>
            <a:r>
              <a:rPr lang="zh-CN" altLang="en-US" sz="1400" b="1" dirty="0">
                <a:highlight>
                  <a:srgbClr val="FFFF00"/>
                </a:highlight>
              </a:rPr>
              <a:t>（网站里</a:t>
            </a:r>
            <a:r>
              <a:rPr lang="en-US" altLang="zh-CN" sz="1400" b="1" dirty="0">
                <a:highlight>
                  <a:srgbClr val="FFFF00"/>
                </a:highlight>
              </a:rPr>
              <a:t>LED_OFF</a:t>
            </a:r>
            <a:r>
              <a:rPr lang="zh-CN" altLang="en-US" sz="1400" b="1" dirty="0">
                <a:highlight>
                  <a:srgbClr val="FFFF00"/>
                </a:highlight>
              </a:rPr>
              <a:t>和</a:t>
            </a:r>
            <a:r>
              <a:rPr lang="en-US" altLang="zh-CN" sz="1400" b="1" dirty="0">
                <a:highlight>
                  <a:srgbClr val="FFFF00"/>
                </a:highlight>
              </a:rPr>
              <a:t>LED_ON</a:t>
            </a:r>
            <a:r>
              <a:rPr lang="zh-CN" altLang="en-US" sz="1400" b="1" dirty="0">
                <a:highlight>
                  <a:srgbClr val="FFFF00"/>
                </a:highlight>
              </a:rPr>
              <a:t>写反了（，但无伤大雅不会影响实验，正确的如下：）</a:t>
            </a:r>
            <a:endParaRPr lang="zh-CN" altLang="en-US" sz="1400" b="1" dirty="0">
              <a:highlight>
                <a:srgbClr val="FFFF00"/>
              </a:highlight>
            </a:endParaRPr>
          </a:p>
        </p:txBody>
      </p:sp>
      <p:sp>
        <p:nvSpPr>
          <p:cNvPr id="3" name="textbox 40"/>
          <p:cNvSpPr/>
          <p:nvPr/>
        </p:nvSpPr>
        <p:spPr>
          <a:xfrm>
            <a:off x="309772" y="2243711"/>
            <a:ext cx="7009121" cy="45549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3335" algn="l" rtl="0" eaLnBrk="0">
              <a:lnSpc>
                <a:spcPct val="87000"/>
              </a:lnSpc>
            </a:pPr>
            <a:endParaRPr sz="1100" kern="0" spc="0" dirty="0">
              <a:solidFill>
                <a:srgbClr val="000000">
                  <a:alpha val="100000"/>
                </a:srgbClr>
              </a:solidFill>
              <a:latin typeface="Consolas" panose="020B0609020204030204"/>
              <a:ea typeface="Consolas" panose="020B0609020204030204"/>
              <a:cs typeface="Consolas" panose="020B0609020204030204"/>
            </a:endParaRPr>
          </a:p>
          <a:p>
            <a:pPr>
              <a:lnSpc>
                <a:spcPts val="1500"/>
              </a:lnSpc>
            </a:pPr>
            <a:r>
              <a:rPr lang="en-US" altLang="zh-CN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开灯 *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LED_OFF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                                   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GPIO_VAL_LOW);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/* 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关灯 *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LED_ON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                                  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GPIO_VAL_HIGH);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/* </a:t>
            </a:r>
            <a:r>
              <a:rPr lang="zh-CN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状态翻转 *</a:t>
            </a:r>
            <a:r>
              <a:rPr lang="en-US" altLang="zh-CN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zh-CN" altLang="en-US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LED_TOGGLE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GPIO_VAL_LOW);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GpioWrite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g_Stm32Mp1ILed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gpioNum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GPIO_VAL_HIGH);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                                        </a:t>
            </a:r>
            <a:endParaRPr lang="en-US" altLang="zh-CN" sz="11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100" dirty="0"/>
          </a:p>
        </p:txBody>
      </p:sp>
      <p:sp>
        <p:nvSpPr>
          <p:cNvPr id="4" name="矩形标注 3"/>
          <p:cNvSpPr/>
          <p:nvPr/>
        </p:nvSpPr>
        <p:spPr>
          <a:xfrm>
            <a:off x="7705090" y="4511675"/>
            <a:ext cx="3793490" cy="1691005"/>
          </a:xfrm>
          <a:prstGeom prst="wedgeRectCallout">
            <a:avLst>
              <a:gd name="adj1" fmla="val -130415"/>
              <a:gd name="adj2" fmla="val -74671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主要取决于</a:t>
            </a:r>
            <a:r>
              <a:rPr lang="en-US" altLang="zh-CN"/>
              <a:t>LED</a:t>
            </a:r>
            <a:r>
              <a:rPr lang="zh-CN" altLang="en-US">
                <a:ea typeface="宋体" panose="02010600030101010101" pitchFamily="2" charset="-122"/>
              </a:rPr>
              <a:t>的接法：</a:t>
            </a:r>
            <a:endParaRPr lang="zh-CN" altLang="en-US">
              <a:ea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ea typeface="宋体" panose="02010600030101010101" pitchFamily="2" charset="-122"/>
              </a:rPr>
              <a:t>共阴极连接，</a:t>
            </a:r>
            <a:r>
              <a:rPr lang="en-US" altLang="zh-CN">
                <a:ea typeface="宋体" panose="02010600030101010101" pitchFamily="2" charset="-122"/>
              </a:rPr>
              <a:t>LED_ON </a:t>
            </a:r>
            <a:r>
              <a:rPr lang="zh-CN" altLang="en-US">
                <a:ea typeface="宋体" panose="02010600030101010101" pitchFamily="2" charset="-122"/>
              </a:rPr>
              <a:t>需要</a:t>
            </a:r>
            <a:r>
              <a:rPr lang="en-US" altLang="zh-CN">
                <a:ea typeface="宋体" panose="02010600030101010101" pitchFamily="2" charset="-122"/>
              </a:rPr>
              <a:t>GpioWrite GPIO_VAL_HIGH</a:t>
            </a:r>
            <a:endParaRPr lang="en-US" altLang="zh-CN">
              <a:ea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ea typeface="宋体" panose="02010600030101010101" pitchFamily="2" charset="-122"/>
              </a:rPr>
              <a:t>共阳极接法：</a:t>
            </a:r>
            <a:r>
              <a:rPr lang="en-US" altLang="zh-CN">
                <a:ea typeface="宋体" panose="02010600030101010101" pitchFamily="2" charset="-122"/>
              </a:rPr>
              <a:t>  LED_ON ... LOW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7241" y="1058600"/>
            <a:ext cx="3470988" cy="56938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9170"/>
                </a:solidFill>
                <a:effectLst/>
                <a:latin typeface="Arial Unicode MS" panose="020B0604020202020204" charset="-122"/>
                <a:ea typeface="JetBrains Mono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close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9170"/>
                </a:solidFill>
                <a:effectLst/>
                <a:latin typeface="Arial Unicode MS" panose="020B0604020202020204" charset="-122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9170"/>
                </a:solidFill>
                <a:effectLst/>
                <a:latin typeface="Arial Unicode MS" panose="020B0604020202020204" charset="-122"/>
                <a:ea typeface="JetBrains Mono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from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  <a:t>'@system.app'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export default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data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title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  <a:t>'BearPi-HM Micro'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  <a:t>'0'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53170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exit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terminate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let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ledcontrol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success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led_status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fail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complete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859801"/>
              </a:solidFill>
              <a:effectLst/>
              <a:latin typeface="Arial Unicode MS" panose="020B0604020202020204" charset="-122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FF0000"/>
                </a:solidFill>
                <a:latin typeface="Arial Unicode MS" panose="020B0604020202020204" charset="-122"/>
              </a:rPr>
              <a:t>……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8892" y="1085803"/>
            <a:ext cx="455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声明的全局变量，类似前面讲的枚举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299788" y="1688841"/>
            <a:ext cx="546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/>
              <a:t>接口，可以调用注册过的</a:t>
            </a:r>
            <a:r>
              <a:rPr lang="en-US" altLang="zh-CN" dirty="0"/>
              <a:t>JS API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endCxn id="3" idx="1"/>
          </p:cNvCxnSpPr>
          <p:nvPr/>
        </p:nvCxnSpPr>
        <p:spPr>
          <a:xfrm flipV="1">
            <a:off x="3181739" y="1270469"/>
            <a:ext cx="1977153" cy="7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endCxn id="4" idx="1"/>
          </p:cNvCxnSpPr>
          <p:nvPr/>
        </p:nvCxnSpPr>
        <p:spPr>
          <a:xfrm>
            <a:off x="3041780" y="1455135"/>
            <a:ext cx="2258008" cy="418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99787" y="2309758"/>
            <a:ext cx="604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数据：标题（在界面上显示，</a:t>
            </a:r>
            <a:r>
              <a:rPr lang="en-US" altLang="zh-CN" dirty="0" err="1"/>
              <a:t>hml</a:t>
            </a:r>
            <a:r>
              <a:rPr lang="zh-CN" altLang="en-US" dirty="0"/>
              <a:t>中使用）；状态（</a:t>
            </a:r>
            <a:r>
              <a:rPr lang="en-US" altLang="zh-CN" dirty="0"/>
              <a:t>led</a:t>
            </a:r>
            <a:r>
              <a:rPr lang="zh-CN" altLang="en-US" dirty="0"/>
              <a:t>亮</a:t>
            </a:r>
            <a:r>
              <a:rPr lang="en-US" altLang="zh-CN" dirty="0"/>
              <a:t>1</a:t>
            </a:r>
            <a:r>
              <a:rPr lang="zh-CN" altLang="en-US" dirty="0"/>
              <a:t>，暗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endCxn id="10" idx="1"/>
          </p:cNvCxnSpPr>
          <p:nvPr/>
        </p:nvCxnSpPr>
        <p:spPr>
          <a:xfrm>
            <a:off x="2295331" y="2242839"/>
            <a:ext cx="3004456" cy="390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7" idx="1"/>
          </p:cNvCxnSpPr>
          <p:nvPr/>
        </p:nvCxnSpPr>
        <p:spPr>
          <a:xfrm>
            <a:off x="1073020" y="2680170"/>
            <a:ext cx="4002833" cy="1179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75853" y="3536302"/>
            <a:ext cx="660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函数，</a:t>
            </a:r>
            <a:r>
              <a:rPr lang="en-US" altLang="zh-CN" dirty="0"/>
              <a:t>e</a:t>
            </a:r>
            <a:r>
              <a:rPr lang="zh-CN" altLang="en-US" dirty="0"/>
              <a:t>是事件对象，可以用来获取界面上发生事件的相关信息，理论上允许任何命名方式，用</a:t>
            </a:r>
            <a:r>
              <a:rPr lang="en-US" altLang="zh-CN" dirty="0"/>
              <a:t>e/event</a:t>
            </a:r>
            <a:r>
              <a:rPr lang="zh-CN" altLang="en-US" dirty="0"/>
              <a:t>只是约定俗成。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endCxn id="9" idx="1"/>
          </p:cNvCxnSpPr>
          <p:nvPr/>
        </p:nvCxnSpPr>
        <p:spPr>
          <a:xfrm>
            <a:off x="3181739" y="4757106"/>
            <a:ext cx="2509934" cy="10963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691673" y="5391808"/>
            <a:ext cx="6606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与后端的交互，这是如何实现的呢？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我们一行一行来看。</a:t>
            </a:r>
            <a:endParaRPr lang="zh-CN" alt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6390" y="1604010"/>
            <a:ext cx="4106545" cy="4246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let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b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ledcontrol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success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led_status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fail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complete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20566" y="1296011"/>
            <a:ext cx="6839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lang="zh-CN" altLang="en-US" dirty="0"/>
              <a:t>是用来指示驱动点亮</a:t>
            </a:r>
            <a:r>
              <a:rPr lang="en-US" altLang="zh-CN" dirty="0"/>
              <a:t>led</a:t>
            </a:r>
            <a:r>
              <a:rPr lang="zh-CN" altLang="en-US" dirty="0"/>
              <a:t>的函数</a:t>
            </a:r>
            <a:endParaRPr lang="en-US" altLang="zh-CN" dirty="0"/>
          </a:p>
          <a:p>
            <a:endParaRPr lang="en-US" altLang="zh-CN" dirty="0"/>
          </a:p>
          <a:p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let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r>
              <a:rPr lang="zh-CN" altLang="en-US" dirty="0"/>
              <a:t>在</a:t>
            </a:r>
            <a:r>
              <a:rPr lang="en-US" altLang="zh-CN" dirty="0"/>
              <a:t>JS</a:t>
            </a:r>
            <a:r>
              <a:rPr lang="zh-CN" altLang="en-US" dirty="0"/>
              <a:t>开发中比较常见的操作，为了避免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r>
              <a:rPr lang="zh-CN" altLang="en-US" dirty="0"/>
              <a:t>在不同作用域下指向不同对象的问题，这在</a:t>
            </a:r>
            <a:r>
              <a:rPr lang="en-US" altLang="zh-CN" dirty="0"/>
              <a:t>JAVA</a:t>
            </a:r>
            <a:r>
              <a:rPr lang="zh-CN" altLang="en-US" dirty="0"/>
              <a:t>中也比较常见。</a:t>
            </a:r>
            <a:endParaRPr lang="en-US" altLang="zh-CN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70718" y="5481906"/>
            <a:ext cx="971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static JSIValue </a:t>
            </a:r>
            <a:r>
              <a:rPr lang="zh-CN" altLang="zh-CN" sz="1800" kern="1200" dirty="0">
                <a:solidFill>
                  <a:srgbClr val="FF0000"/>
                </a:solidFill>
                <a:effectLst/>
                <a:latin typeface="+mn-lt"/>
                <a:ea typeface="+mn-lt"/>
                <a:cs typeface="+mn-cs"/>
              </a:rPr>
              <a:t>ToggleLed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(const JSIValue thisVal, const JSIValue* args, uint8_t argsNum);</a:t>
            </a:r>
            <a:endParaRPr lang="zh-CN" altLang="zh-CN" dirty="0"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32047" y="4558220"/>
            <a:ext cx="865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JSI::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SetModuleAPI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(exports, "</a:t>
            </a:r>
            <a:r>
              <a:rPr lang="en-US" altLang="zh-CN" sz="1800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ledcontrol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AppModule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CN" sz="1800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ToggleLed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478999" y="1840610"/>
            <a:ext cx="5505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还记得我们之前注册</a:t>
            </a:r>
            <a:r>
              <a:rPr lang="en-US" altLang="zh-CN" dirty="0"/>
              <a:t>JS API</a:t>
            </a:r>
            <a:r>
              <a:rPr lang="zh-CN" altLang="en-US" dirty="0"/>
              <a:t>时添加的两行吗？</a:t>
            </a:r>
            <a:endParaRPr lang="en-US" altLang="zh-CN" dirty="0"/>
          </a:p>
          <a:p>
            <a:r>
              <a:rPr lang="zh-CN" altLang="en-US" dirty="0"/>
              <a:t>首先，声明</a:t>
            </a:r>
            <a:r>
              <a:rPr lang="en-US" altLang="zh-CN" dirty="0" err="1"/>
              <a:t>ToggleLed</a:t>
            </a:r>
            <a:r>
              <a:rPr lang="zh-CN" altLang="en-US" dirty="0"/>
              <a:t>这个接口，接着设置这个接口的服务名“</a:t>
            </a:r>
            <a:r>
              <a:rPr lang="en-US" altLang="zh-CN" dirty="0" err="1">
                <a:solidFill>
                  <a:srgbClr val="FF0000"/>
                </a:solidFill>
              </a:rPr>
              <a:t>ledcontrol</a:t>
            </a:r>
            <a:r>
              <a:rPr lang="zh-CN" altLang="en-US" dirty="0"/>
              <a:t>”。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.</a:t>
            </a:r>
            <a:r>
              <a:rPr lang="en-US" altLang="zh-CN" dirty="0" err="1"/>
              <a:t>js</a:t>
            </a:r>
            <a:r>
              <a:rPr lang="zh-CN" altLang="en-US" dirty="0"/>
              <a:t>中，就可以通过</a:t>
            </a:r>
            <a:r>
              <a:rPr lang="en-US" altLang="zh-CN" dirty="0"/>
              <a:t>app</a:t>
            </a:r>
            <a:r>
              <a:rPr lang="zh-CN" altLang="en-US" dirty="0"/>
              <a:t>库调用改服务，引入这个注册好的</a:t>
            </a:r>
            <a:r>
              <a:rPr lang="en-US" altLang="zh-CN" dirty="0" err="1"/>
              <a:t>api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6390" y="1604010"/>
            <a:ext cx="4023995" cy="4246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let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b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ledcontrol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success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led_status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fail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complete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313992" y="2332653"/>
            <a:ext cx="5038530" cy="2410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4833257" y="4819086"/>
            <a:ext cx="5201010" cy="847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6390" y="1604010"/>
            <a:ext cx="4427220" cy="4246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let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b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ledcontrol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success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led_status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fail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complete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76362" y="1952577"/>
            <a:ext cx="6675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接下来的部分是实现数据交互的，并包括一些回调的实现（根据需要使用）</a:t>
            </a:r>
            <a:endParaRPr lang="en-US" altLang="zh-CN" dirty="0"/>
          </a:p>
          <a:p>
            <a:r>
              <a:rPr lang="zh-CN" altLang="en-US" dirty="0"/>
              <a:t>其中，</a:t>
            </a:r>
            <a:endParaRPr lang="en-US" altLang="zh-CN" dirty="0"/>
          </a:p>
          <a:p>
            <a:endParaRPr lang="en-US" altLang="zh-CN" dirty="0"/>
          </a:p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 </a:t>
            </a:r>
            <a:r>
              <a:rPr lang="zh-CN" altLang="en-US" dirty="0"/>
              <a:t>即是发送至后端的数据。</a:t>
            </a:r>
            <a:endParaRPr lang="en-US" altLang="zh-CN" dirty="0"/>
          </a:p>
          <a:p>
            <a:endParaRPr lang="en-US" altLang="zh-CN" dirty="0"/>
          </a:p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success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led_status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 </a:t>
            </a:r>
            <a:r>
              <a:rPr lang="zh-CN" altLang="en-US" dirty="0"/>
              <a:t>即是接收的来自后端的反馈</a:t>
            </a:r>
            <a:br>
              <a:rPr lang="zh-CN" altLang="zh-CN" dirty="0"/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859801"/>
              </a:solidFill>
              <a:effectLst/>
              <a:latin typeface="Arial Unicode MS" panose="020B0604020202020204" charset="-122"/>
              <a:ea typeface="JetBrains Mono"/>
            </a:endParaRPr>
          </a:p>
          <a:p>
            <a:endParaRPr lang="en-US" altLang="zh-CN" dirty="0">
              <a:solidFill>
                <a:srgbClr val="859801"/>
              </a:solidFill>
              <a:latin typeface="Arial Unicode MS" panose="020B0604020202020204" charset="-122"/>
            </a:endParaRPr>
          </a:p>
          <a:p>
            <a:endParaRPr lang="en-US" altLang="zh-CN" dirty="0">
              <a:solidFill>
                <a:srgbClr val="859801"/>
              </a:solidFill>
              <a:latin typeface="Arial Unicode MS" panose="020B0604020202020204" charset="-122"/>
            </a:endParaRPr>
          </a:p>
          <a:p>
            <a:r>
              <a:rPr lang="zh-CN" altLang="en-US" dirty="0">
                <a:solidFill>
                  <a:srgbClr val="859801"/>
                </a:solidFill>
                <a:latin typeface="Arial Unicode MS" panose="020B0604020202020204" charset="-122"/>
              </a:rPr>
              <a:t>那么这样的交互是怎么做的呢？</a:t>
            </a:r>
            <a:endParaRPr lang="zh-CN" alt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070" y="3010535"/>
            <a:ext cx="11301730" cy="1822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@brief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Set number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property to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object with given name.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host object to set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propName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name of the number property to set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number value of the property to set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SetNumberProperty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JSIValue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propName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547" y="1272190"/>
            <a:ext cx="11807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让我们把视野从</a:t>
            </a:r>
            <a:r>
              <a:rPr lang="en-US" altLang="zh-CN" dirty="0"/>
              <a:t>hap</a:t>
            </a:r>
            <a:r>
              <a:rPr lang="zh-CN" altLang="en-US" dirty="0"/>
              <a:t>切换回后端，来认识两个来自</a:t>
            </a:r>
            <a:r>
              <a:rPr lang="en-US" altLang="zh-CN" dirty="0"/>
              <a:t>HM</a:t>
            </a:r>
            <a:r>
              <a:rPr lang="zh-CN" altLang="en-US" dirty="0"/>
              <a:t>的函数。</a:t>
            </a:r>
            <a:endParaRPr lang="en-US" altLang="zh-CN" dirty="0"/>
          </a:p>
          <a:p>
            <a:r>
              <a:rPr lang="zh-CN" altLang="en-US" dirty="0"/>
              <a:t>这两个函数声明在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它们的作用就是用来和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zh-CN" altLang="en-US" dirty="0"/>
              <a:t>进行数据交互一个发一个收，需要注意这里是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NumberProperty</a:t>
            </a:r>
            <a:r>
              <a:rPr lang="zh-CN" altLang="en-US" dirty="0"/>
              <a:t>，发送的是数字相关的信息，当然还有</a:t>
            </a:r>
            <a:r>
              <a:rPr lang="en-US" altLang="zh-CN" dirty="0" err="1"/>
              <a:t>SetString</a:t>
            </a:r>
            <a:r>
              <a:rPr lang="en-US" altLang="zh-CN" dirty="0"/>
              <a:t>/Boolean</a:t>
            </a:r>
            <a:r>
              <a:rPr lang="zh-CN" altLang="en-US" dirty="0"/>
              <a:t>等，另外需要注意并不是这样命名的函数都是用来和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zh-CN" altLang="en-US" dirty="0"/>
              <a:t>做交互的，这只是</a:t>
            </a:r>
            <a:r>
              <a:rPr lang="en-US" altLang="zh-CN" dirty="0"/>
              <a:t>JS</a:t>
            </a:r>
            <a:r>
              <a:rPr lang="zh-CN" altLang="en-US" dirty="0"/>
              <a:t>层提供的功能之一。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708" y="1592759"/>
            <a:ext cx="5973009" cy="27626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023" y="4963950"/>
            <a:ext cx="11301246" cy="18348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@brief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Get number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value from the specified object with the given property name.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object value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propName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the number property name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number value acquired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0.0 will be returned if the argument passed is not a number object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GetNumberProperty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JSIValue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propName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0284" y="4577096"/>
            <a:ext cx="11731431" cy="1450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buNone/>
            </a:pP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JSIValue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AppModule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ToggleLed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JSIValue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thisVal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JSIValue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argsNum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</a:rPr>
              <a:t>	……</a:t>
            </a:r>
            <a:endParaRPr lang="en-US" altLang="zh-CN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num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GetNumberProperty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"code"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</a:rPr>
              <a:t>	……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6870" y="1261745"/>
            <a:ext cx="4144645" cy="17532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let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this</a:t>
            </a:r>
            <a:b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app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A99E"/>
                </a:solidFill>
                <a:effectLst/>
                <a:latin typeface="Arial Unicode MS" panose="020B0604020202020204" charset="-122"/>
                <a:ea typeface="JetBrains Mono"/>
              </a:rPr>
              <a:t>ledcontrol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6C71C4"/>
                </a:solidFill>
                <a:effectLst/>
                <a:latin typeface="Arial Unicode MS" panose="020B0604020202020204" charset="-122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   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	……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859801"/>
              </a:solidFill>
              <a:effectLst/>
              <a:latin typeface="Arial Unicode MS" panose="020B0604020202020204" charset="-122"/>
              <a:ea typeface="JetBrains Mono"/>
            </a:endParaRPr>
          </a:p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986CD"/>
                </a:solidFill>
                <a:effectLst/>
                <a:latin typeface="Arial Unicode MS" panose="020B0604020202020204" charset="-122"/>
                <a:ea typeface="JetBrains Mono"/>
              </a:rPr>
              <a:t>}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,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35895" y="2558745"/>
            <a:ext cx="5411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在业务代码中编写的</a:t>
            </a:r>
            <a:r>
              <a:rPr lang="en-US" altLang="zh-CN" dirty="0" err="1"/>
              <a:t>ToggleLed</a:t>
            </a:r>
            <a:r>
              <a:rPr lang="zh-CN" altLang="en-US" dirty="0"/>
              <a:t>中，就是使用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GetNumberProperty</a:t>
            </a:r>
            <a:r>
              <a:rPr lang="zh-CN" altLang="en-US" dirty="0"/>
              <a:t>来获取到这个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code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open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11408E"/>
              </a:solidFill>
              <a:effectLst/>
              <a:latin typeface="Arial Unicode MS" panose="020B0604020202020204" charset="-122"/>
              <a:ea typeface="JetBrains Mono"/>
            </a:endParaRPr>
          </a:p>
          <a:p>
            <a:endParaRPr lang="en-US" altLang="zh-CN" dirty="0">
              <a:solidFill>
                <a:srgbClr val="11408E"/>
              </a:solidFill>
              <a:latin typeface="Arial Unicode MS" panose="020B0604020202020204" charset="-122"/>
            </a:endParaRPr>
          </a:p>
          <a:p>
            <a:r>
              <a:rPr lang="zh-CN" altLang="en-US" dirty="0"/>
              <a:t>这个值被存到</a:t>
            </a:r>
            <a:r>
              <a:rPr lang="en-US" altLang="zh-CN" dirty="0"/>
              <a:t>num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604865" y="2370196"/>
            <a:ext cx="6447453" cy="302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399" y="1907094"/>
            <a:ext cx="10624458" cy="2129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JSIValue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AppModule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ToggleLed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(const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JSIValue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thisVal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const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JSIValue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*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uint8_t </a:t>
            </a:r>
            <a:r>
              <a:rPr lang="en-US" altLang="zh-CN" sz="1400" b="0" kern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argsNum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zh-CN" altLang="zh-CN" sz="1400" dirty="0">
              <a:solidFill>
                <a:schemeClr val="tx1"/>
              </a:solidFill>
              <a:effectLst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zh-CN" altLang="zh-CN" sz="1400" dirty="0">
              <a:solidFill>
                <a:schemeClr val="tx1"/>
              </a:solidFill>
              <a:effectLst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HILOG_ERROR(HILOG_MODULE_ACE, "led button pressed.");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Consolas" panose="020B0609020204030204" pitchFamily="49" charset="0"/>
              <a:ea typeface="+mn-ea"/>
              <a:cs typeface="+mn-cs"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    ……</a:t>
            </a:r>
            <a:endParaRPr lang="zh-CN" altLang="zh-CN" sz="1400" dirty="0">
              <a:solidFill>
                <a:schemeClr val="tx1"/>
              </a:solidFill>
              <a:effectLst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int32_t num = (int32_t)JSI::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GetNumberProperty</a:t>
            </a: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args</a:t>
            </a: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[0], "code");</a:t>
            </a:r>
            <a:endParaRPr lang="zh-CN" altLang="zh-CN" sz="1400" dirty="0">
              <a:solidFill>
                <a:schemeClr val="tx1"/>
              </a:solidFill>
              <a:effectLst/>
              <a:highlight>
                <a:srgbClr val="00FF00"/>
              </a:highlight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……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Consolas" panose="020B0609020204030204" pitchFamily="49" charset="0"/>
              <a:ea typeface="+mn-ea"/>
              <a:cs typeface="+mn-cs"/>
            </a:endParaRPr>
          </a:p>
          <a:p>
            <a:pPr marL="0" algn="l" rtl="0" eaLnBrk="1" latinLnBrk="0" hangingPunct="1">
              <a:lnSpc>
                <a:spcPts val="1500"/>
              </a:lnSpc>
              <a:buNone/>
            </a:pPr>
            <a:endParaRPr lang="zh-CN" altLang="zh-CN" sz="1400" dirty="0">
              <a:solidFill>
                <a:schemeClr val="tx1"/>
              </a:solidFill>
              <a:effectLst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GpioWriteRead</a:t>
            </a: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(serv, num, &amp;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replyData</a:t>
            </a: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……</a:t>
            </a:r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Consolas" panose="020B0609020204030204" pitchFamily="49" charset="0"/>
              <a:ea typeface="+mn-ea"/>
              <a:cs typeface="+mn-cs"/>
            </a:endParaRPr>
          </a:p>
          <a:p>
            <a:pPr marL="0" algn="l" rtl="0" eaLnBrk="1" latinLnBrk="0" hangingPunct="1">
              <a:lnSpc>
                <a:spcPts val="1500"/>
              </a:lnSpc>
            </a:pP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zh-CN" altLang="zh-CN" sz="14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399" y="4455618"/>
            <a:ext cx="9523446" cy="19599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static int 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GpioWriteRead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(struct 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HdfIoService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*serv, int32_t 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eventData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int32_t *</a:t>
            </a:r>
            <a:r>
              <a:rPr lang="en-US" altLang="zh-CN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	……</a:t>
            </a:r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400" b="0" dirty="0">
                <a:solidFill>
                  <a:srgbClr val="3B3B3B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	</a:t>
            </a:r>
            <a:r>
              <a:rPr lang="en-US" altLang="zh-CN" sz="1400" dirty="0">
                <a:solidFill>
                  <a:schemeClr val="tx1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if (!HdfSbufWriteUint8(data, (uint8_t)</a:t>
            </a:r>
            <a:r>
              <a:rPr lang="en-US" altLang="zh-CN" sz="1400" dirty="0" err="1">
                <a:solidFill>
                  <a:schemeClr val="tx1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eventData</a:t>
            </a:r>
            <a:r>
              <a:rPr lang="en-US" altLang="zh-CN" sz="1400" dirty="0">
                <a:solidFill>
                  <a:schemeClr val="tx1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))</a:t>
            </a:r>
            <a:endParaRPr lang="en-US" altLang="zh-CN" sz="1400" dirty="0">
              <a:solidFill>
                <a:schemeClr val="tx1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	……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ret = serv-&gt;dispatcher-&gt;Dispatch(&amp;serv-&gt;object, LED_WRITE_READ, data, reply);</a:t>
            </a:r>
            <a:endParaRPr lang="en-US" altLang="zh-CN" sz="1400" b="0" dirty="0">
              <a:solidFill>
                <a:schemeClr val="tx1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……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670179" y="2850502"/>
            <a:ext cx="989045" cy="387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52399" y="1176787"/>
            <a:ext cx="1139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接着，</a:t>
            </a:r>
            <a:r>
              <a:rPr lang="en-US" altLang="zh-CN" dirty="0"/>
              <a:t>num</a:t>
            </a:r>
            <a:r>
              <a:rPr lang="zh-CN" altLang="en-US" dirty="0"/>
              <a:t>作为参数传递给</a:t>
            </a:r>
            <a:r>
              <a:rPr lang="en-US" altLang="zh-CN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GpioWriteRead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，作为</a:t>
            </a:r>
            <a:r>
              <a:rPr lang="en-US" altLang="zh-CN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eventData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参数，然后</a:t>
            </a:r>
            <a:r>
              <a:rPr lang="en-US" altLang="zh-CN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eventData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被写入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中，</a:t>
            </a:r>
            <a:r>
              <a:rPr lang="en-US" altLang="zh-CN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zh-CN" alt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又</a:t>
            </a:r>
            <a:r>
              <a:rPr lang="zh-CN" altLang="en-US" dirty="0">
                <a:latin typeface="Consolas" panose="020B0609020204030204" pitchFamily="49" charset="0"/>
              </a:rPr>
              <a:t>通过</a:t>
            </a:r>
            <a:r>
              <a:rPr lang="en-US" altLang="zh-CN" dirty="0">
                <a:latin typeface="Consolas" panose="020B0609020204030204" pitchFamily="49" charset="0"/>
              </a:rPr>
              <a:t>dispatch</a:t>
            </a:r>
            <a:r>
              <a:rPr lang="zh-CN" altLang="en-US" dirty="0">
                <a:latin typeface="Consolas" panose="020B0609020204030204" pitchFamily="49" charset="0"/>
              </a:rPr>
              <a:t>接收到</a:t>
            </a:r>
            <a:r>
              <a:rPr lang="zh-CN" altLang="en-US" sz="1600" dirty="0">
                <a:latin typeface="Consolas" panose="020B0609020204030204" pitchFamily="49" charset="0"/>
              </a:rPr>
              <a:t>（分析代码时，由于变量名和函数参数名并不一直相同，需要记住变量间对应关系）。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36979" y="3426669"/>
            <a:ext cx="3747797" cy="1173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760237" y="4750747"/>
            <a:ext cx="2724539" cy="427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657600" y="5346441"/>
            <a:ext cx="3741576" cy="432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9700" y="2636148"/>
            <a:ext cx="11899902" cy="3909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buNone/>
            </a:pPr>
            <a:r>
              <a:rPr lang="zh-CN" altLang="zh-CN" sz="180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lt"/>
                <a:cs typeface="+mn-cs"/>
              </a:rPr>
              <a:t>// Dispatch是用来处理用户态发下来的消息</a:t>
            </a:r>
            <a:endParaRPr lang="zh-CN" altLang="zh-CN" sz="1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algn="l" rtl="0" eaLnBrk="1" latinLnBrk="0" hangingPunct="1">
              <a:buNone/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int32_t </a:t>
            </a:r>
            <a:r>
              <a:rPr lang="zh-CN" altLang="zh-CN" sz="180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lt"/>
                <a:cs typeface="+mn-cs"/>
              </a:rPr>
              <a:t>LedDriverDispatch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(struct HdfDeviceIoClient *client, int cmdCode, struct HdfSBuf *data, struct HdfSBuf *reply)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{</a:t>
            </a:r>
            <a:endParaRPr lang="en-US" altLang="zh-CN" sz="18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	……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switch (</a:t>
            </a:r>
            <a:r>
              <a:rPr lang="en-US" altLang="zh-CN" dirty="0" err="1">
                <a:solidFill>
                  <a:srgbClr val="000000"/>
                </a:solidFill>
                <a:ea typeface="+mn-lt"/>
              </a:rPr>
              <a:t>cmdCode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)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{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/* </a:t>
            </a:r>
            <a:r>
              <a:rPr lang="zh-CN" altLang="en-US" dirty="0">
                <a:solidFill>
                  <a:srgbClr val="000000"/>
                </a:solidFill>
                <a:ea typeface="+mn-lt"/>
              </a:rPr>
              <a:t>接收到用户态发来的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LED_WRITE_READ</a:t>
            </a:r>
            <a:r>
              <a:rPr lang="zh-CN" altLang="en-US" dirty="0">
                <a:solidFill>
                  <a:srgbClr val="000000"/>
                </a:solidFill>
                <a:ea typeface="+mn-lt"/>
              </a:rPr>
              <a:t>命令 *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/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case LED_WRITE_READ: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    /* </a:t>
            </a:r>
            <a:r>
              <a:rPr lang="zh-CN" altLang="en-US" dirty="0">
                <a:solidFill>
                  <a:srgbClr val="000000"/>
                </a:solidFill>
                <a:ea typeface="+mn-lt"/>
              </a:rPr>
              <a:t>读取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data</a:t>
            </a:r>
            <a:r>
              <a:rPr lang="zh-CN" altLang="en-US" dirty="0">
                <a:solidFill>
                  <a:srgbClr val="000000"/>
                </a:solidFill>
                <a:ea typeface="+mn-lt"/>
              </a:rPr>
              <a:t>里的数据，赋值给</a:t>
            </a:r>
            <a:r>
              <a:rPr lang="en-US" altLang="zh-CN" dirty="0" err="1">
                <a:solidFill>
                  <a:srgbClr val="000000"/>
                </a:solidFill>
                <a:ea typeface="+mn-lt"/>
              </a:rPr>
              <a:t>contrl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 */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HdfSbufReadUint8(data,&amp;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contrl</a:t>
            </a:r>
            <a:r>
              <a:rPr lang="en-US" altLang="zh-CN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);                  </a:t>
            </a:r>
            <a:endParaRPr lang="en-US" altLang="zh-CN" dirty="0">
              <a:solidFill>
                <a:srgbClr val="000000"/>
              </a:solidFill>
              <a:highlight>
                <a:srgbClr val="00FF00"/>
              </a:highlight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    switch (</a:t>
            </a:r>
            <a:r>
              <a:rPr lang="en-US" altLang="zh-CN" dirty="0" err="1">
                <a:solidFill>
                  <a:srgbClr val="000000"/>
                </a:solidFill>
                <a:ea typeface="+mn-lt"/>
              </a:rPr>
              <a:t>contrl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)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dirty="0">
                <a:solidFill>
                  <a:srgbClr val="000000"/>
                </a:solidFill>
                <a:effectLst/>
                <a:ea typeface="+mn-lt"/>
              </a:rPr>
              <a:t>	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……</a:t>
            </a:r>
            <a:endParaRPr lang="zh-CN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}</a:t>
            </a:r>
            <a:endParaRPr lang="zh-CN" altLang="zh-CN" sz="1400" dirty="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9700" y="1269753"/>
            <a:ext cx="1139267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最后，在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LedDriverDispatch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中的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data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参数接收到，并最终转化为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contrl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。</a:t>
            </a:r>
            <a:endParaRPr lang="en-US" altLang="zh-CN" sz="18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r>
              <a:rPr lang="zh-CN" altLang="en-US" dirty="0">
                <a:solidFill>
                  <a:srgbClr val="000000"/>
                </a:solidFill>
                <a:ea typeface="+mn-lt"/>
              </a:rPr>
              <a:t>结束了吗？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r>
              <a:rPr lang="zh-CN" altLang="en-US" sz="2800" kern="1200" dirty="0">
                <a:solidFill>
                  <a:srgbClr val="FF0000"/>
                </a:solidFill>
                <a:effectLst/>
                <a:latin typeface="+mn-lt"/>
                <a:ea typeface="+mn-lt"/>
                <a:cs typeface="+mn-cs"/>
              </a:rPr>
              <a:t>不，还没结束！！！</a:t>
            </a:r>
            <a:endParaRPr lang="en-US" altLang="zh-CN" sz="2800" kern="1200" dirty="0">
              <a:solidFill>
                <a:srgbClr val="FF0000"/>
              </a:solidFill>
              <a:effectLst/>
              <a:latin typeface="+mn-lt"/>
              <a:ea typeface="+mn-lt"/>
              <a:cs typeface="+mn-c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170177"/>
            <a:ext cx="11899902" cy="45017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buNone/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// Dispatch是用来处理用户态发下来的消息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int32_t LedDriverDispatch(struct HdfDeviceIoClient *client, int cmdCode, struct HdfSBuf *data, struct HdfSBuf *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reply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)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{</a:t>
            </a:r>
            <a:endParaRPr lang="en-US" altLang="zh-CN" sz="18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	……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switch (</a:t>
            </a:r>
            <a:r>
              <a:rPr lang="en-US" altLang="zh-CN" dirty="0" err="1">
                <a:solidFill>
                  <a:srgbClr val="000000"/>
                </a:solidFill>
                <a:ea typeface="+mn-lt"/>
              </a:rPr>
              <a:t>cmdCode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)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{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/* </a:t>
            </a:r>
            <a:r>
              <a:rPr lang="zh-CN" altLang="en-US" dirty="0">
                <a:solidFill>
                  <a:srgbClr val="000000"/>
                </a:solidFill>
                <a:ea typeface="+mn-lt"/>
              </a:rPr>
              <a:t>接收到用户态发来的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LED_WRITE_READ</a:t>
            </a:r>
            <a:r>
              <a:rPr lang="zh-CN" altLang="en-US" dirty="0">
                <a:solidFill>
                  <a:srgbClr val="000000"/>
                </a:solidFill>
                <a:ea typeface="+mn-lt"/>
              </a:rPr>
              <a:t>命令 *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/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case LED_WRITE_READ: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</a:t>
            </a:r>
            <a:r>
              <a:rPr lang="en-US" altLang="zh-CN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/* </a:t>
            </a:r>
            <a:r>
              <a:rPr lang="zh-CN" altLang="en-US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把</a:t>
            </a:r>
            <a:r>
              <a:rPr lang="en-US" altLang="zh-CN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LED</a:t>
            </a:r>
            <a:r>
              <a:rPr lang="zh-CN" altLang="en-US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的状态值写入</a:t>
            </a:r>
            <a:r>
              <a:rPr lang="en-US" altLang="zh-CN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reply, </a:t>
            </a:r>
            <a:r>
              <a:rPr lang="zh-CN" altLang="en-US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可被带至用户程序 *</a:t>
            </a:r>
            <a:r>
              <a:rPr lang="en-US" altLang="zh-CN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/</a:t>
            </a:r>
            <a:endParaRPr lang="en-US" altLang="zh-CN" dirty="0">
              <a:solidFill>
                <a:srgbClr val="000000"/>
              </a:solidFill>
              <a:highlight>
                <a:srgbClr val="00FF00"/>
              </a:highlight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highlight>
                  <a:srgbClr val="00FF00"/>
                </a:highlight>
                <a:ea typeface="+mn-lt"/>
              </a:rPr>
              <a:t>        if (!HdfSbufWriteInt32(reply, status))                </a:t>
            </a:r>
            <a:endParaRPr lang="en-US" altLang="zh-CN" dirty="0">
              <a:solidFill>
                <a:srgbClr val="000000"/>
              </a:solidFill>
              <a:highlight>
                <a:srgbClr val="00FF00"/>
              </a:highlight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    {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        ……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    }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	……</a:t>
            </a:r>
            <a:endParaRPr lang="en-US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>
              <a:buNone/>
            </a:pPr>
            <a:r>
              <a:rPr lang="en-US" altLang="zh-CN" dirty="0">
                <a:solidFill>
                  <a:srgbClr val="000000"/>
                </a:solidFill>
                <a:ea typeface="+mn-lt"/>
              </a:rPr>
              <a:t>    }</a:t>
            </a:r>
            <a:r>
              <a:rPr lang="en-US" altLang="zh-CN" sz="1400" dirty="0">
                <a:solidFill>
                  <a:srgbClr val="000000"/>
                </a:solidFill>
                <a:effectLst/>
                <a:ea typeface="+mn-lt"/>
              </a:rPr>
              <a:t>	</a:t>
            </a:r>
            <a:r>
              <a:rPr lang="en-US" altLang="zh-CN" dirty="0">
                <a:solidFill>
                  <a:srgbClr val="000000"/>
                </a:solidFill>
                <a:ea typeface="+mn-lt"/>
              </a:rPr>
              <a:t>……</a:t>
            </a:r>
            <a:endParaRPr lang="zh-CN" altLang="zh-CN" dirty="0">
              <a:solidFill>
                <a:srgbClr val="000000"/>
              </a:solidFill>
              <a:ea typeface="+mn-lt"/>
            </a:endParaRPr>
          </a:p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}</a:t>
            </a:r>
            <a:endParaRPr lang="zh-CN" altLang="zh-CN" sz="1400" dirty="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763" y="1082934"/>
            <a:ext cx="11392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这个</a:t>
            </a:r>
            <a:r>
              <a:rPr lang="en-US" altLang="zh-CN" sz="2000" dirty="0"/>
              <a:t>reply</a:t>
            </a:r>
            <a:r>
              <a:rPr lang="zh-CN" altLang="en-US" sz="2000" dirty="0"/>
              <a:t>是干什么的？想起来</a:t>
            </a:r>
            <a:r>
              <a:rPr lang="en-US" altLang="zh-CN" sz="2000" dirty="0"/>
              <a:t>hap</a:t>
            </a:r>
            <a:r>
              <a:rPr lang="zh-CN" altLang="en-US" sz="2000" dirty="0"/>
              <a:t>好像还有一行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that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statu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res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59801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1408E"/>
                </a:solidFill>
                <a:effectLst/>
                <a:latin typeface="Arial Unicode MS" panose="020B0604020202020204" charset="-122"/>
                <a:ea typeface="JetBrains Mono"/>
              </a:rPr>
              <a:t>led_status</a:t>
            </a:r>
            <a:r>
              <a:rPr lang="zh-CN" altLang="en-US" sz="2000" dirty="0"/>
              <a:t>，这又是啥？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现在，时间回溯，看看数据是如何传回</a:t>
            </a:r>
            <a:r>
              <a:rPr lang="en-US" altLang="zh-CN" sz="2000" dirty="0"/>
              <a:t>HAP</a:t>
            </a:r>
            <a:r>
              <a:rPr lang="zh-CN" altLang="en-US" sz="2000" dirty="0"/>
              <a:t>端的。</a:t>
            </a:r>
            <a:endParaRPr lang="en-US" altLang="zh-CN" sz="2000" dirty="0"/>
          </a:p>
        </p:txBody>
      </p:sp>
      <p:sp>
        <p:nvSpPr>
          <p:cNvPr id="3" name="矩形 2"/>
          <p:cNvSpPr/>
          <p:nvPr/>
        </p:nvSpPr>
        <p:spPr>
          <a:xfrm>
            <a:off x="6096000" y="3497331"/>
            <a:ext cx="5131837" cy="18474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首先是这里，在执行完</a:t>
            </a:r>
            <a:r>
              <a:rPr lang="en-US" altLang="zh-CN" dirty="0"/>
              <a:t>LED_WRITE_READ</a:t>
            </a:r>
            <a:r>
              <a:rPr lang="zh-CN" altLang="en-US" dirty="0"/>
              <a:t>后，记录</a:t>
            </a:r>
            <a:r>
              <a:rPr lang="en-US" altLang="zh-CN" dirty="0"/>
              <a:t>led</a:t>
            </a:r>
            <a:r>
              <a:rPr lang="zh-CN" altLang="en-US" dirty="0"/>
              <a:t>状态变量的值，被写入了</a:t>
            </a:r>
            <a:r>
              <a:rPr lang="en-US" altLang="zh-CN" dirty="0"/>
              <a:t>reply</a:t>
            </a:r>
            <a:r>
              <a:rPr lang="zh-CN" altLang="en-US" dirty="0"/>
              <a:t>中。</a:t>
            </a:r>
            <a:endParaRPr lang="en-US" altLang="zh-CN" dirty="0"/>
          </a:p>
          <a:p>
            <a:pPr algn="ctr"/>
            <a:r>
              <a:rPr lang="en-US" altLang="zh-CN" dirty="0"/>
              <a:t>reply</a:t>
            </a:r>
            <a:r>
              <a:rPr lang="zh-CN" altLang="en-US" dirty="0"/>
              <a:t>是作为指针传入的，因此可以被带出去。</a:t>
            </a:r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-11937" y="429695"/>
            <a:ext cx="6839584" cy="581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337820" algn="l"/>
                <a:tab pos="6826250" algn="l"/>
              </a:tabLst>
            </a:pPr>
            <a:r>
              <a:rPr sz="3500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3500" b="1" kern="0" spc="130" dirty="0"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sz="3500" b="1" u="sng" kern="0" spc="26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代码文件说明</a:t>
            </a:r>
            <a:r>
              <a:rPr lang="en-US" altLang="zh-CN" sz="3500" b="1" u="sng" kern="0" spc="-1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——JS API</a:t>
            </a:r>
            <a:r>
              <a:rPr sz="3500" b="1" u="sng" kern="0" spc="0" dirty="0">
                <a:solidFill>
                  <a:srgbClr val="404040">
                    <a:alpha val="100000"/>
                  </a:srgbClr>
                </a:solidFill>
                <a:uFill>
                  <a:solidFill>
                    <a:srgbClr val="BF1A2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lang="en-US" altLang="en-US" sz="35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26571" y="442395"/>
            <a:ext cx="444137" cy="44283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000" y="6545213"/>
            <a:ext cx="1384300" cy="2534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154812"/>
            <a:ext cx="11899902" cy="47031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static int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GpioWriteRead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(struct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HdfIoService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*serv, int32_t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eventData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, int32_t *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val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)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{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……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</a:t>
            </a:r>
            <a:r>
              <a:rPr lang="en-US" altLang="zh-CN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struct </a:t>
            </a:r>
            <a:r>
              <a:rPr lang="en-US" altLang="zh-CN" kern="12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HdfSBuf</a:t>
            </a:r>
            <a:r>
              <a:rPr lang="en-US" altLang="zh-CN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 *</a:t>
            </a:r>
            <a:r>
              <a:rPr lang="en-US" altLang="zh-CN" kern="12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reply</a:t>
            </a:r>
            <a:r>
              <a:rPr lang="en-US" altLang="zh-CN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 = </a:t>
            </a:r>
            <a:r>
              <a:rPr lang="en-US" altLang="zh-CN" kern="12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HdfSBufObtainDefaultSize</a:t>
            </a:r>
            <a:r>
              <a:rPr lang="en-US" altLang="zh-CN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();</a:t>
            </a:r>
            <a:endParaRPr lang="en-US" altLang="zh-CN" kern="1200" dirty="0">
              <a:solidFill>
                <a:srgbClr val="000000"/>
              </a:solidFill>
              <a:effectLst/>
              <a:highlight>
                <a:srgbClr val="00FF00"/>
              </a:highlight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dirty="0">
                <a:solidFill>
                  <a:srgbClr val="000000"/>
                </a:solidFill>
                <a:ea typeface="+mn-lt"/>
              </a:rPr>
              <a:t>    ……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</a:t>
            </a:r>
            <a:r>
              <a:rPr lang="en-US" altLang="zh-CN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ret = serv-&gt;dispatcher-&gt;Dispatch(&amp;serv-&gt;object, LED_WRITE_READ, data, reply);</a:t>
            </a:r>
            <a:endParaRPr lang="en-US" altLang="zh-CN" kern="1200" dirty="0">
              <a:solidFill>
                <a:srgbClr val="000000"/>
              </a:solidFill>
              <a:effectLst/>
              <a:highlight>
                <a:srgbClr val="00FF00"/>
              </a:highlight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if (ret != HDF_SUCCESS)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{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    HILOG_ERROR(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HILOG_MODULE_ACE,"fail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to send service call\n");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   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HdfSBufRecycle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(data);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    </a:t>
            </a:r>
            <a:r>
              <a:rPr lang="en-US" altLang="zh-CN" sz="1400" kern="1200" dirty="0" err="1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HdfSBufRecycle</a:t>
            </a: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(reply);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    return ret;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}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if </a:t>
            </a:r>
            <a:r>
              <a:rPr lang="en-US" altLang="zh-CN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(!HdfSbufReadInt32(reply, </a:t>
            </a:r>
            <a:r>
              <a:rPr lang="en-US" altLang="zh-CN" kern="12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val</a:t>
            </a:r>
            <a:r>
              <a:rPr lang="en-US" altLang="zh-CN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+mn-lt"/>
                <a:ea typeface="+mn-lt"/>
                <a:cs typeface="+mn-cs"/>
              </a:rPr>
              <a:t>))</a:t>
            </a:r>
            <a:endParaRPr lang="en-US" altLang="zh-CN" kern="1200" dirty="0">
              <a:solidFill>
                <a:srgbClr val="000000"/>
              </a:solidFill>
              <a:effectLst/>
              <a:highlight>
                <a:srgbClr val="00FF00"/>
              </a:highlight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{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    ……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}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……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    return ret;</a:t>
            </a:r>
            <a:endParaRPr lang="en-US" altLang="zh-CN" sz="14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pPr marL="0" algn="l" rtl="0" eaLnBrk="1" latinLnBrk="0" hangingPunct="1">
              <a:buNone/>
            </a:pPr>
            <a:r>
              <a:rPr lang="en-US" altLang="zh-CN" sz="14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}</a:t>
            </a:r>
            <a:endParaRPr lang="zh-CN" altLang="zh-CN" sz="1400" dirty="0"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63" y="1082934"/>
            <a:ext cx="11392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然后，我们来到调用</a:t>
            </a:r>
            <a:r>
              <a:rPr lang="en-US" altLang="zh-CN" sz="2000" dirty="0">
                <a:solidFill>
                  <a:srgbClr val="FF0000"/>
                </a:solidFill>
              </a:rPr>
              <a:t>dispatch</a:t>
            </a:r>
            <a:r>
              <a:rPr lang="zh-CN" altLang="en-US" sz="2000" dirty="0"/>
              <a:t>的</a:t>
            </a:r>
            <a:r>
              <a:rPr lang="en-US" altLang="zh-CN" sz="2000" kern="1200" dirty="0" err="1">
                <a:solidFill>
                  <a:srgbClr val="FF0000"/>
                </a:solidFill>
                <a:effectLst/>
                <a:latin typeface="+mn-lt"/>
                <a:ea typeface="+mn-lt"/>
                <a:cs typeface="+mn-cs"/>
              </a:rPr>
              <a:t>GpioWriteRead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，发现</a:t>
            </a:r>
            <a:r>
              <a:rPr lang="en-US" altLang="zh-CN" sz="2000" kern="1200" dirty="0">
                <a:solidFill>
                  <a:srgbClr val="FF0000"/>
                </a:solidFill>
                <a:effectLst/>
                <a:latin typeface="+mn-lt"/>
                <a:ea typeface="+mn-lt"/>
                <a:cs typeface="+mn-cs"/>
              </a:rPr>
              <a:t>reply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最早是在这里被定义的。</a:t>
            </a:r>
            <a:endParaRPr lang="en-US" altLang="zh-CN" sz="2000" kern="1200" dirty="0">
              <a:solidFill>
                <a:srgbClr val="000000"/>
              </a:solidFill>
              <a:effectLst/>
              <a:latin typeface="+mn-lt"/>
              <a:ea typeface="+mn-lt"/>
              <a:cs typeface="+mn-cs"/>
            </a:endParaRPr>
          </a:p>
          <a:p>
            <a:r>
              <a:rPr lang="zh-CN" altLang="en-US" sz="2000" dirty="0">
                <a:solidFill>
                  <a:srgbClr val="000000"/>
                </a:solidFill>
                <a:ea typeface="+mn-lt"/>
              </a:rPr>
              <a:t>当</a:t>
            </a:r>
            <a:r>
              <a:rPr lang="en-US" altLang="zh-CN" sz="2000" dirty="0">
                <a:solidFill>
                  <a:srgbClr val="FF0000"/>
                </a:solidFill>
                <a:ea typeface="+mn-lt"/>
              </a:rPr>
              <a:t>dispatch</a:t>
            </a:r>
            <a:r>
              <a:rPr lang="zh-CN" altLang="en-US" sz="2000" dirty="0">
                <a:solidFill>
                  <a:srgbClr val="000000"/>
                </a:solidFill>
                <a:ea typeface="+mn-lt"/>
              </a:rPr>
              <a:t>执行完毕后，</a:t>
            </a:r>
            <a:r>
              <a:rPr lang="en-US" altLang="zh-CN" sz="2000" dirty="0">
                <a:solidFill>
                  <a:srgbClr val="FF0000"/>
                </a:solidFill>
                <a:ea typeface="+mn-lt"/>
              </a:rPr>
              <a:t>reply</a:t>
            </a:r>
            <a:r>
              <a:rPr lang="zh-CN" altLang="en-US" sz="2000" dirty="0">
                <a:solidFill>
                  <a:srgbClr val="000000"/>
                </a:solidFill>
                <a:ea typeface="+mn-lt"/>
              </a:rPr>
              <a:t>得到了</a:t>
            </a:r>
            <a:r>
              <a:rPr lang="en-US" altLang="zh-CN" sz="2000" dirty="0">
                <a:solidFill>
                  <a:srgbClr val="000000"/>
                </a:solidFill>
                <a:ea typeface="+mn-lt"/>
              </a:rPr>
              <a:t>led</a:t>
            </a:r>
            <a:r>
              <a:rPr lang="zh-CN" altLang="en-US" sz="2000" dirty="0">
                <a:solidFill>
                  <a:srgbClr val="000000"/>
                </a:solidFill>
                <a:ea typeface="+mn-lt"/>
              </a:rPr>
              <a:t>的状态值</a:t>
            </a:r>
            <a:endParaRPr lang="en-US" altLang="zh-CN" sz="2000" dirty="0">
              <a:solidFill>
                <a:srgbClr val="000000"/>
              </a:solidFill>
              <a:ea typeface="+mn-lt"/>
            </a:endParaRPr>
          </a:p>
          <a:p>
            <a:r>
              <a:rPr lang="zh-CN" altLang="en-US" sz="2000" dirty="0">
                <a:solidFill>
                  <a:srgbClr val="000000"/>
                </a:solidFill>
                <a:ea typeface="+mn-lt"/>
              </a:rPr>
              <a:t>但是，紧接着，</a:t>
            </a:r>
            <a:r>
              <a:rPr lang="en-US" altLang="zh-CN" sz="2000" kern="1200" dirty="0">
                <a:solidFill>
                  <a:srgbClr val="FF0000"/>
                </a:solidFill>
                <a:effectLst/>
                <a:latin typeface="+mn-lt"/>
                <a:ea typeface="+mn-lt"/>
                <a:cs typeface="+mn-cs"/>
              </a:rPr>
              <a:t>HdfSbufReadInt32(reply, </a:t>
            </a:r>
            <a:r>
              <a:rPr lang="en-US" altLang="zh-CN" sz="2000" kern="1200" dirty="0" err="1">
                <a:solidFill>
                  <a:srgbClr val="FF0000"/>
                </a:solidFill>
                <a:effectLst/>
                <a:latin typeface="+mn-lt"/>
                <a:ea typeface="+mn-lt"/>
                <a:cs typeface="+mn-cs"/>
              </a:rPr>
              <a:t>val</a:t>
            </a:r>
            <a:r>
              <a:rPr lang="en-US" altLang="zh-CN" sz="2000" kern="1200" dirty="0">
                <a:solidFill>
                  <a:srgbClr val="FF0000"/>
                </a:solidFill>
                <a:effectLst/>
                <a:latin typeface="+mn-lt"/>
                <a:ea typeface="+mn-lt"/>
                <a:cs typeface="+mn-cs"/>
              </a:rPr>
              <a:t>)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又将其写入</a:t>
            </a:r>
            <a:r>
              <a:rPr lang="en-US" altLang="zh-CN" sz="2000" kern="1200" dirty="0" err="1">
                <a:solidFill>
                  <a:srgbClr val="FF0000"/>
                </a:solidFill>
                <a:effectLst/>
                <a:latin typeface="+mn-lt"/>
                <a:ea typeface="+mn-lt"/>
                <a:cs typeface="+mn-cs"/>
              </a:rPr>
              <a:t>val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+mn-lt"/>
                <a:ea typeface="+mn-lt"/>
                <a:cs typeface="+mn-cs"/>
              </a:rPr>
              <a:t>中。</a:t>
            </a:r>
            <a:endParaRPr lang="en-US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4049486" y="4873858"/>
            <a:ext cx="4497355" cy="1452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val</a:t>
            </a:r>
            <a:r>
              <a:rPr lang="zh-CN" altLang="en-US" dirty="0"/>
              <a:t>，是</a:t>
            </a:r>
            <a:r>
              <a:rPr lang="en-US" altLang="zh-CN" dirty="0" err="1"/>
              <a:t>GpioWriteRead</a:t>
            </a:r>
            <a:r>
              <a:rPr lang="zh-CN" altLang="en-US" dirty="0"/>
              <a:t>的参数，刚刚的</a:t>
            </a:r>
            <a:r>
              <a:rPr lang="en-US" altLang="zh-CN" dirty="0"/>
              <a:t>reply</a:t>
            </a:r>
            <a:r>
              <a:rPr lang="zh-CN" altLang="en-US" dirty="0"/>
              <a:t>值被写入</a:t>
            </a:r>
            <a:r>
              <a:rPr lang="en-US" altLang="zh-CN" dirty="0" err="1"/>
              <a:t>val</a:t>
            </a:r>
            <a:r>
              <a:rPr lang="zh-CN" altLang="en-US" dirty="0"/>
              <a:t>中，</a:t>
            </a:r>
            <a:r>
              <a:rPr lang="en-US" altLang="zh-CN" dirty="0" err="1"/>
              <a:t>val</a:t>
            </a:r>
            <a:r>
              <a:rPr lang="zh-CN" altLang="en-US" dirty="0"/>
              <a:t>还是一个指针，往外带值出去的，接着回溯。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266.17858267716537,&quot;left&quot;:30.612204724409445,&quot;top&quot;:132.07370078740158,&quot;width&quot;:789.3061417322835}"/>
</p:tagLst>
</file>

<file path=ppt/tags/tag5.xml><?xml version="1.0" encoding="utf-8"?>
<p:tagLst xmlns:p="http://schemas.openxmlformats.org/presentationml/2006/main">
  <p:tag name="KSO_WM_DIAGRAM_VIRTUALLY_FRAME" val="{&quot;height&quot;:266.17858267716537,&quot;left&quot;:30.612204724409445,&quot;top&quot;:132.07370078740158,&quot;width&quot;:789.3061417322835}"/>
</p:tagLst>
</file>

<file path=ppt/tags/tag6.xml><?xml version="1.0" encoding="utf-8"?>
<p:tagLst xmlns:p="http://schemas.openxmlformats.org/presentationml/2006/main">
  <p:tag name="KSO_WM_DIAGRAM_VIRTUALLY_FRAME" val="{&quot;height&quot;:266.17858267716537,&quot;left&quot;:30.612204724409445,&quot;top&quot;:132.07370078740158,&quot;width&quot;:789.3061417322835}"/>
</p:tagLst>
</file>

<file path=ppt/tags/tag7.xml><?xml version="1.0" encoding="utf-8"?>
<p:tagLst xmlns:p="http://schemas.openxmlformats.org/presentationml/2006/main">
  <p:tag name="KSO_WM_DIAGRAM_VIRTUALLY_FRAME" val="{&quot;height&quot;:266.17858267716537,&quot;left&quot;:30.612204724409445,&quot;top&quot;:132.07370078740158,&quot;width&quot;:789.3061417322835}"/>
</p:tagLst>
</file>

<file path=ppt/tags/tag8.xml><?xml version="1.0" encoding="utf-8"?>
<p:tagLst xmlns:p="http://schemas.openxmlformats.org/presentationml/2006/main">
  <p:tag name="COMMONDATA" val="eyJoZGlkIjoiZGQwZjE2YWZjYjIxYmZiNjRkYjE4YzlhZjM4Y2FjM2QifQ=="/>
  <p:tag name="resource_record_key" val="{&quot;13&quot;:[4364942]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45461</Words>
  <Application>WPS 演示</Application>
  <PresentationFormat>宽屏</PresentationFormat>
  <Paragraphs>2291</Paragraphs>
  <Slides>128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Arial</vt:lpstr>
      <vt:lpstr>Calibri</vt:lpstr>
      <vt:lpstr>Consolas</vt:lpstr>
      <vt:lpstr>等线</vt:lpstr>
      <vt:lpstr>Consolas</vt:lpstr>
      <vt:lpstr>Wingdings</vt:lpstr>
      <vt:lpstr>Arial Unicode MS</vt:lpstr>
      <vt:lpstr>-apple-system</vt:lpstr>
      <vt:lpstr>Segoe Print</vt:lpstr>
      <vt:lpstr>Courier New</vt:lpstr>
      <vt:lpstr>SFMono-Regular</vt:lpstr>
      <vt:lpstr>JetBrains Mono</vt:lpstr>
      <vt:lpstr>HarmonyOSHans-Regular</vt:lpstr>
      <vt:lpstr>汉仪君黑-45简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曾 棋</dc:creator>
  <cp:lastModifiedBy>陈闻杰</cp:lastModifiedBy>
  <cp:revision>1998</cp:revision>
  <dcterms:created xsi:type="dcterms:W3CDTF">2021-12-25T22:46:00Z</dcterms:created>
  <dcterms:modified xsi:type="dcterms:W3CDTF">2025-03-19T11:03:08Z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2023-12-21T01:49:32Z</vt:filetime>
  </property>
  <property fmtid="{D5CDD505-2E9C-101B-9397-08002B2CF9AE}" pid="4" name="ICV">
    <vt:lpwstr>47D25C5500254B5CA8991B888D75CA14_13</vt:lpwstr>
  </property>
  <property fmtid="{D5CDD505-2E9C-101B-9397-08002B2CF9AE}" pid="5" name="KSOProductBuildVer">
    <vt:lpwstr>2052-12.1.0.20288</vt:lpwstr>
  </property>
</Properties>
</file>